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57" r:id="rId3"/>
    <p:sldId id="263" r:id="rId4"/>
    <p:sldId id="259" r:id="rId5"/>
    <p:sldId id="264" r:id="rId6"/>
    <p:sldId id="267" r:id="rId7"/>
    <p:sldId id="261" r:id="rId8"/>
    <p:sldId id="265" r:id="rId9"/>
    <p:sldId id="269" r:id="rId10"/>
    <p:sldId id="262" r:id="rId11"/>
    <p:sldId id="266" r:id="rId12"/>
    <p:sldId id="273" r:id="rId13"/>
    <p:sldId id="272" r:id="rId14"/>
    <p:sldId id="258"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E8FF"/>
    <a:srgbClr val="C1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D2277-0E2D-4454-80F4-C5C6F6A17DD8}" v="3" dt="2024-02-07T14:01:42.932"/>
    <p1510:client id="{66750BCB-6614-478A-9EBF-AB9CB5BCF8C4}" v="463" dt="2024-02-07T14:24:05.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Keast" userId="502830fc-258c-406a-94a6-812f46311706" providerId="ADAL" clId="{66750BCB-6614-478A-9EBF-AB9CB5BCF8C4}"/>
    <pc:docChg chg="modSld">
      <pc:chgData name="Fiona Keast" userId="502830fc-258c-406a-94a6-812f46311706" providerId="ADAL" clId="{66750BCB-6614-478A-9EBF-AB9CB5BCF8C4}" dt="2024-02-07T14:16:34.598" v="9" actId="1076"/>
      <pc:docMkLst>
        <pc:docMk/>
      </pc:docMkLst>
      <pc:sldChg chg="modSp">
        <pc:chgData name="Fiona Keast" userId="502830fc-258c-406a-94a6-812f46311706" providerId="ADAL" clId="{66750BCB-6614-478A-9EBF-AB9CB5BCF8C4}" dt="2024-02-07T14:14:13.627" v="7" actId="1076"/>
        <pc:sldMkLst>
          <pc:docMk/>
          <pc:sldMk cId="1505753866" sldId="262"/>
        </pc:sldMkLst>
        <pc:picChg chg="mod">
          <ac:chgData name="Fiona Keast" userId="502830fc-258c-406a-94a6-812f46311706" providerId="ADAL" clId="{66750BCB-6614-478A-9EBF-AB9CB5BCF8C4}" dt="2024-02-07T14:14:13.627" v="7" actId="1076"/>
          <ac:picMkLst>
            <pc:docMk/>
            <pc:sldMk cId="1505753866" sldId="262"/>
            <ac:picMk id="3080" creationId="{00000000-0000-0000-0000-000000000000}"/>
          </ac:picMkLst>
        </pc:picChg>
      </pc:sldChg>
      <pc:sldChg chg="modSp">
        <pc:chgData name="Fiona Keast" userId="502830fc-258c-406a-94a6-812f46311706" providerId="ADAL" clId="{66750BCB-6614-478A-9EBF-AB9CB5BCF8C4}" dt="2024-02-07T14:16:34.598" v="9" actId="1076"/>
        <pc:sldMkLst>
          <pc:docMk/>
          <pc:sldMk cId="3168660402" sldId="266"/>
        </pc:sldMkLst>
        <pc:picChg chg="mod">
          <ac:chgData name="Fiona Keast" userId="502830fc-258c-406a-94a6-812f46311706" providerId="ADAL" clId="{66750BCB-6614-478A-9EBF-AB9CB5BCF8C4}" dt="2024-02-07T14:16:34.598" v="9" actId="1076"/>
          <ac:picMkLst>
            <pc:docMk/>
            <pc:sldMk cId="3168660402" sldId="266"/>
            <ac:picMk id="3076" creationId="{00000000-0000-0000-0000-000000000000}"/>
          </ac:picMkLst>
        </pc:picChg>
      </pc:sldChg>
      <pc:sldChg chg="addSp modSp">
        <pc:chgData name="Fiona Keast" userId="502830fc-258c-406a-94a6-812f46311706" providerId="ADAL" clId="{66750BCB-6614-478A-9EBF-AB9CB5BCF8C4}" dt="2024-02-07T14:12:50.743" v="6"/>
        <pc:sldMkLst>
          <pc:docMk/>
          <pc:sldMk cId="1894116126" sldId="269"/>
        </pc:sldMkLst>
        <pc:spChg chg="add mod">
          <ac:chgData name="Fiona Keast" userId="502830fc-258c-406a-94a6-812f46311706" providerId="ADAL" clId="{66750BCB-6614-478A-9EBF-AB9CB5BCF8C4}" dt="2024-02-07T14:11:11.573" v="4" actId="767"/>
          <ac:spMkLst>
            <pc:docMk/>
            <pc:sldMk cId="1894116126" sldId="269"/>
            <ac:spMk id="7" creationId="{1C38F401-4647-82CF-A198-0903DD2BCA0F}"/>
          </ac:spMkLst>
        </pc:spChg>
        <pc:spChg chg="add mod">
          <ac:chgData name="Fiona Keast" userId="502830fc-258c-406a-94a6-812f46311706" providerId="ADAL" clId="{66750BCB-6614-478A-9EBF-AB9CB5BCF8C4}" dt="2024-02-07T14:12:50.743" v="6"/>
          <ac:spMkLst>
            <pc:docMk/>
            <pc:sldMk cId="1894116126" sldId="269"/>
            <ac:spMk id="10" creationId="{C3D407E6-B768-7EEE-1522-B1E127C0337B}"/>
          </ac:spMkLst>
        </pc:spChg>
        <pc:picChg chg="add mod">
          <ac:chgData name="Fiona Keast" userId="502830fc-258c-406a-94a6-812f46311706" providerId="ADAL" clId="{66750BCB-6614-478A-9EBF-AB9CB5BCF8C4}" dt="2024-02-07T14:10:51.062" v="3" actId="931"/>
          <ac:picMkLst>
            <pc:docMk/>
            <pc:sldMk cId="1894116126" sldId="269"/>
            <ac:picMk id="6" creationId="{32BFD4AE-01B1-352E-CDD6-0E4B2B1569D7}"/>
          </ac:picMkLst>
        </pc:picChg>
        <pc:picChg chg="add mod">
          <ac:chgData name="Fiona Keast" userId="502830fc-258c-406a-94a6-812f46311706" providerId="ADAL" clId="{66750BCB-6614-478A-9EBF-AB9CB5BCF8C4}" dt="2024-02-07T14:12:31.294" v="5" actId="931"/>
          <ac:picMkLst>
            <pc:docMk/>
            <pc:sldMk cId="1894116126" sldId="269"/>
            <ac:picMk id="9" creationId="{C5F22D4B-B41E-EF74-686E-4F9903857E63}"/>
          </ac:picMkLst>
        </pc:picChg>
        <pc:picChg chg="mod">
          <ac:chgData name="Fiona Keast" userId="502830fc-258c-406a-94a6-812f46311706" providerId="ADAL" clId="{66750BCB-6614-478A-9EBF-AB9CB5BCF8C4}" dt="2024-02-07T14:05:35.875" v="2" actId="1076"/>
          <ac:picMkLst>
            <pc:docMk/>
            <pc:sldMk cId="1894116126" sldId="269"/>
            <ac:picMk id="2052" creationId="{00000000-0000-0000-0000-000000000000}"/>
          </ac:picMkLst>
        </pc:picChg>
      </pc:sldChg>
    </pc:docChg>
  </pc:docChgLst>
  <pc:docChgLst>
    <pc:chgData name="F Keast" userId="502830fc-258c-406a-94a6-812f46311706" providerId="ADAL" clId="{EFF5324C-85C7-409D-8185-91FDF3B971E1}"/>
    <pc:docChg chg="custSel addSld delSld modSld">
      <pc:chgData name="F Keast" userId="502830fc-258c-406a-94a6-812f46311706" providerId="ADAL" clId="{EFF5324C-85C7-409D-8185-91FDF3B971E1}" dt="2024-02-05T00:41:18.321" v="675" actId="47"/>
      <pc:docMkLst>
        <pc:docMk/>
      </pc:docMkLst>
      <pc:sldChg chg="addSp delSp modSp del mod">
        <pc:chgData name="F Keast" userId="502830fc-258c-406a-94a6-812f46311706" providerId="ADAL" clId="{EFF5324C-85C7-409D-8185-91FDF3B971E1}" dt="2024-02-05T00:41:18.321" v="675" actId="47"/>
        <pc:sldMkLst>
          <pc:docMk/>
          <pc:sldMk cId="3388274713" sldId="260"/>
        </pc:sldMkLst>
        <pc:grpChg chg="mod">
          <ac:chgData name="F Keast" userId="502830fc-258c-406a-94a6-812f46311706" providerId="ADAL" clId="{EFF5324C-85C7-409D-8185-91FDF3B971E1}" dt="2024-02-05T00:40:55.254" v="674" actId="1076"/>
          <ac:grpSpMkLst>
            <pc:docMk/>
            <pc:sldMk cId="3388274713" sldId="260"/>
            <ac:grpSpMk id="5" creationId="{00000000-0000-0000-0000-000000000000}"/>
          </ac:grpSpMkLst>
        </pc:grpChg>
        <pc:picChg chg="del">
          <ac:chgData name="F Keast" userId="502830fc-258c-406a-94a6-812f46311706" providerId="ADAL" clId="{EFF5324C-85C7-409D-8185-91FDF3B971E1}" dt="2024-02-05T00:40:42.288" v="671" actId="478"/>
          <ac:picMkLst>
            <pc:docMk/>
            <pc:sldMk cId="3388274713" sldId="260"/>
            <ac:picMk id="15" creationId="{9775E3BA-ACDF-89B4-BDB4-BA6F24E8677F}"/>
          </ac:picMkLst>
        </pc:picChg>
        <pc:picChg chg="add mod">
          <ac:chgData name="F Keast" userId="502830fc-258c-406a-94a6-812f46311706" providerId="ADAL" clId="{EFF5324C-85C7-409D-8185-91FDF3B971E1}" dt="2024-02-05T00:40:48.787" v="673" actId="1076"/>
          <ac:picMkLst>
            <pc:docMk/>
            <pc:sldMk cId="3388274713" sldId="260"/>
            <ac:picMk id="17" creationId="{19B2062B-133A-3A57-FE83-ECDD3EBAD604}"/>
          </ac:picMkLst>
        </pc:picChg>
      </pc:sldChg>
      <pc:sldChg chg="modSp mod">
        <pc:chgData name="F Keast" userId="502830fc-258c-406a-94a6-812f46311706" providerId="ADAL" clId="{EFF5324C-85C7-409D-8185-91FDF3B971E1}" dt="2024-02-05T00:32:19.711" v="0" actId="13926"/>
        <pc:sldMkLst>
          <pc:docMk/>
          <pc:sldMk cId="3168660402" sldId="266"/>
        </pc:sldMkLst>
        <pc:spChg chg="mod">
          <ac:chgData name="F Keast" userId="502830fc-258c-406a-94a6-812f46311706" providerId="ADAL" clId="{EFF5324C-85C7-409D-8185-91FDF3B971E1}" dt="2024-02-05T00:32:19.711" v="0" actId="13926"/>
          <ac:spMkLst>
            <pc:docMk/>
            <pc:sldMk cId="3168660402" sldId="266"/>
            <ac:spMk id="30" creationId="{00000000-0000-0000-0000-000000000000}"/>
          </ac:spMkLst>
        </pc:spChg>
      </pc:sldChg>
      <pc:sldChg chg="addSp delSp modSp new mod">
        <pc:chgData name="F Keast" userId="502830fc-258c-406a-94a6-812f46311706" providerId="ADAL" clId="{EFF5324C-85C7-409D-8185-91FDF3B971E1}" dt="2024-02-05T00:38:26.749" v="670" actId="1076"/>
        <pc:sldMkLst>
          <pc:docMk/>
          <pc:sldMk cId="1156363431" sldId="273"/>
        </pc:sldMkLst>
        <pc:spChg chg="mod">
          <ac:chgData name="F Keast" userId="502830fc-258c-406a-94a6-812f46311706" providerId="ADAL" clId="{EFF5324C-85C7-409D-8185-91FDF3B971E1}" dt="2024-02-05T00:33:22.372" v="58" actId="20577"/>
          <ac:spMkLst>
            <pc:docMk/>
            <pc:sldMk cId="1156363431" sldId="273"/>
            <ac:spMk id="2" creationId="{03898641-3C2D-ECA7-1158-7047CB06E864}"/>
          </ac:spMkLst>
        </pc:spChg>
        <pc:spChg chg="del">
          <ac:chgData name="F Keast" userId="502830fc-258c-406a-94a6-812f46311706" providerId="ADAL" clId="{EFF5324C-85C7-409D-8185-91FDF3B971E1}" dt="2024-02-05T00:33:33.968" v="59"/>
          <ac:spMkLst>
            <pc:docMk/>
            <pc:sldMk cId="1156363431" sldId="273"/>
            <ac:spMk id="3" creationId="{CBAD13A7-3176-2A25-C60D-E058B3E2DA9B}"/>
          </ac:spMkLst>
        </pc:spChg>
        <pc:spChg chg="add mod">
          <ac:chgData name="F Keast" userId="502830fc-258c-406a-94a6-812f46311706" providerId="ADAL" clId="{EFF5324C-85C7-409D-8185-91FDF3B971E1}" dt="2024-02-05T00:38:22.166" v="669" actId="14100"/>
          <ac:spMkLst>
            <pc:docMk/>
            <pc:sldMk cId="1156363431" sldId="273"/>
            <ac:spMk id="6" creationId="{EC285769-9198-273F-7FB6-C0BB3DCF7F4E}"/>
          </ac:spMkLst>
        </pc:spChg>
        <pc:picChg chg="add mod">
          <ac:chgData name="F Keast" userId="502830fc-258c-406a-94a6-812f46311706" providerId="ADAL" clId="{EFF5324C-85C7-409D-8185-91FDF3B971E1}" dt="2024-02-05T00:38:26.749" v="670" actId="1076"/>
          <ac:picMkLst>
            <pc:docMk/>
            <pc:sldMk cId="1156363431" sldId="273"/>
            <ac:picMk id="4" creationId="{98BB54A0-CADD-3656-F795-8B6EA919F011}"/>
          </ac:picMkLst>
        </pc:picChg>
        <pc:picChg chg="add mod">
          <ac:chgData name="F Keast" userId="502830fc-258c-406a-94a6-812f46311706" providerId="ADAL" clId="{EFF5324C-85C7-409D-8185-91FDF3B971E1}" dt="2024-02-05T00:32:53.324" v="6" actId="1076"/>
          <ac:picMkLst>
            <pc:docMk/>
            <pc:sldMk cId="1156363431" sldId="273"/>
            <ac:picMk id="5" creationId="{860DEC04-9838-50D3-D226-051E3C0F05D8}"/>
          </ac:picMkLst>
        </pc:picChg>
      </pc:sldChg>
    </pc:docChg>
  </pc:docChgLst>
  <pc:docChgLst>
    <pc:chgData name="F Keast" userId="S::fkeast@sacredheart.leics.sch.uk::502830fc-258c-406a-94a6-812f46311706" providerId="AD" clId="Web-{313D2277-0E2D-4454-80F4-C5C6F6A17DD8}"/>
    <pc:docChg chg="modSld">
      <pc:chgData name="F Keast" userId="S::fkeast@sacredheart.leics.sch.uk::502830fc-258c-406a-94a6-812f46311706" providerId="AD" clId="Web-{313D2277-0E2D-4454-80F4-C5C6F6A17DD8}" dt="2024-02-07T14:01:42.901" v="1" actId="20577"/>
      <pc:docMkLst>
        <pc:docMk/>
      </pc:docMkLst>
      <pc:sldChg chg="modSp">
        <pc:chgData name="F Keast" userId="S::fkeast@sacredheart.leics.sch.uk::502830fc-258c-406a-94a6-812f46311706" providerId="AD" clId="Web-{313D2277-0E2D-4454-80F4-C5C6F6A17DD8}" dt="2024-02-07T14:01:42.901" v="1" actId="20577"/>
        <pc:sldMkLst>
          <pc:docMk/>
          <pc:sldMk cId="1894116126" sldId="269"/>
        </pc:sldMkLst>
        <pc:spChg chg="mod">
          <ac:chgData name="F Keast" userId="S::fkeast@sacredheart.leics.sch.uk::502830fc-258c-406a-94a6-812f46311706" providerId="AD" clId="Web-{313D2277-0E2D-4454-80F4-C5C6F6A17DD8}" dt="2024-02-07T14:01:42.901" v="1" actId="20577"/>
          <ac:spMkLst>
            <pc:docMk/>
            <pc:sldMk cId="1894116126" sldId="269"/>
            <ac:spMk id="13" creationId="{50EA29E5-4C09-11D1-F29F-4F25121908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7_691CBC7B.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54BECBF-80B8-40DE-B465-8C184AD47240}" type="datetimeFigureOut">
              <a:rPr lang="en-GB" smtClean="0"/>
              <a:t>07/02/2024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84FBE1E-C08D-445E-A452-BF5DCE86F7B3}" type="slidenum">
              <a:rPr lang="en-GB" smtClean="0"/>
              <a:t>‹#›</a:t>
            </a:fld>
            <a:endParaRPr lang="en-GB"/>
          </a:p>
        </p:txBody>
      </p:sp>
    </p:spTree>
    <p:extLst>
      <p:ext uri="{BB962C8B-B14F-4D97-AF65-F5344CB8AC3E}">
        <p14:creationId xmlns:p14="http://schemas.microsoft.com/office/powerpoint/2010/main" val="193130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4FBE1E-C08D-445E-A452-BF5DCE86F7B3}" type="slidenum">
              <a:rPr lang="en-GB" smtClean="0"/>
              <a:t>1</a:t>
            </a:fld>
            <a:endParaRPr lang="en-GB"/>
          </a:p>
        </p:txBody>
      </p:sp>
    </p:spTree>
    <p:extLst>
      <p:ext uri="{BB962C8B-B14F-4D97-AF65-F5344CB8AC3E}">
        <p14:creationId xmlns:p14="http://schemas.microsoft.com/office/powerpoint/2010/main" val="4180451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Social/emotional support</a:t>
            </a:r>
            <a:r>
              <a:rPr lang="en-GB" baseline="0"/>
              <a:t> is the biggest area of extra need currently.</a:t>
            </a:r>
            <a:endParaRPr lang="en-GB"/>
          </a:p>
        </p:txBody>
      </p:sp>
      <p:sp>
        <p:nvSpPr>
          <p:cNvPr id="4" name="Slide Number Placeholder 3"/>
          <p:cNvSpPr>
            <a:spLocks noGrp="1"/>
          </p:cNvSpPr>
          <p:nvPr>
            <p:ph type="sldNum" sz="quarter" idx="10"/>
          </p:nvPr>
        </p:nvSpPr>
        <p:spPr/>
        <p:txBody>
          <a:bodyPr/>
          <a:lstStyle/>
          <a:p>
            <a:fld id="{EA29C3D7-E165-4994-9FDF-30083EA69CA6}" type="slidenum">
              <a:rPr lang="en-GB" smtClean="0"/>
              <a:t>10</a:t>
            </a:fld>
            <a:endParaRPr lang="en-GB"/>
          </a:p>
        </p:txBody>
      </p:sp>
    </p:spTree>
    <p:extLst>
      <p:ext uri="{BB962C8B-B14F-4D97-AF65-F5344CB8AC3E}">
        <p14:creationId xmlns:p14="http://schemas.microsoft.com/office/powerpoint/2010/main" val="377096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Thrive approach is based on attachment and behaviour psychology.</a:t>
            </a:r>
          </a:p>
          <a:p>
            <a:r>
              <a:rPr lang="en-GB"/>
              <a:t>Restorative approach to behaviour – recognising and improving behaviour not just punishing.</a:t>
            </a:r>
          </a:p>
        </p:txBody>
      </p:sp>
      <p:sp>
        <p:nvSpPr>
          <p:cNvPr id="4" name="Slide Number Placeholder 3"/>
          <p:cNvSpPr>
            <a:spLocks noGrp="1"/>
          </p:cNvSpPr>
          <p:nvPr>
            <p:ph type="sldNum" sz="quarter" idx="10"/>
          </p:nvPr>
        </p:nvSpPr>
        <p:spPr/>
        <p:txBody>
          <a:bodyPr/>
          <a:lstStyle/>
          <a:p>
            <a:fld id="{A84FBE1E-C08D-445E-A452-BF5DCE86F7B3}" type="slidenum">
              <a:rPr lang="en-GB" smtClean="0"/>
              <a:t>11</a:t>
            </a:fld>
            <a:endParaRPr lang="en-GB"/>
          </a:p>
        </p:txBody>
      </p:sp>
    </p:spTree>
    <p:extLst>
      <p:ext uri="{BB962C8B-B14F-4D97-AF65-F5344CB8AC3E}">
        <p14:creationId xmlns:p14="http://schemas.microsoft.com/office/powerpoint/2010/main" val="350436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4FBE1E-C08D-445E-A452-BF5DCE86F7B3}" type="slidenum">
              <a:rPr lang="en-GB" smtClean="0"/>
              <a:t>13</a:t>
            </a:fld>
            <a:endParaRPr lang="en-GB"/>
          </a:p>
        </p:txBody>
      </p:sp>
    </p:spTree>
    <p:extLst>
      <p:ext uri="{BB962C8B-B14F-4D97-AF65-F5344CB8AC3E}">
        <p14:creationId xmlns:p14="http://schemas.microsoft.com/office/powerpoint/2010/main" val="4042780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4FBE1E-C08D-445E-A452-BF5DCE86F7B3}" type="slidenum">
              <a:rPr lang="en-GB" smtClean="0"/>
              <a:t>14</a:t>
            </a:fld>
            <a:endParaRPr lang="en-GB"/>
          </a:p>
        </p:txBody>
      </p:sp>
    </p:spTree>
    <p:extLst>
      <p:ext uri="{BB962C8B-B14F-4D97-AF65-F5344CB8AC3E}">
        <p14:creationId xmlns:p14="http://schemas.microsoft.com/office/powerpoint/2010/main" val="111413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4FBE1E-C08D-445E-A452-BF5DCE86F7B3}" type="slidenum">
              <a:rPr lang="en-GB" smtClean="0"/>
              <a:t>2</a:t>
            </a:fld>
            <a:endParaRPr lang="en-GB"/>
          </a:p>
        </p:txBody>
      </p:sp>
    </p:spTree>
    <p:extLst>
      <p:ext uri="{BB962C8B-B14F-4D97-AF65-F5344CB8AC3E}">
        <p14:creationId xmlns:p14="http://schemas.microsoft.com/office/powerpoint/2010/main" val="309893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Government strategy for schools is to divide funds into 3 sections.</a:t>
            </a:r>
            <a:r>
              <a:rPr lang="en-GB" baseline="0"/>
              <a:t> Majority of funding should be to improve teaching and learning in the classroom, then to provide support to improve children’s progress and attainment/outcomes, then any other areas that may need to support.</a:t>
            </a:r>
            <a:endParaRPr lang="en-GB"/>
          </a:p>
        </p:txBody>
      </p:sp>
      <p:sp>
        <p:nvSpPr>
          <p:cNvPr id="4" name="Slide Number Placeholder 3"/>
          <p:cNvSpPr>
            <a:spLocks noGrp="1"/>
          </p:cNvSpPr>
          <p:nvPr>
            <p:ph type="sldNum" sz="quarter" idx="10"/>
          </p:nvPr>
        </p:nvSpPr>
        <p:spPr/>
        <p:txBody>
          <a:bodyPr/>
          <a:lstStyle/>
          <a:p>
            <a:fld id="{EA29C3D7-E165-4994-9FDF-30083EA69CA6}" type="slidenum">
              <a:rPr lang="en-GB" smtClean="0"/>
              <a:t>3</a:t>
            </a:fld>
            <a:endParaRPr lang="en-GB"/>
          </a:p>
        </p:txBody>
      </p:sp>
    </p:spTree>
    <p:extLst>
      <p:ext uri="{BB962C8B-B14F-4D97-AF65-F5344CB8AC3E}">
        <p14:creationId xmlns:p14="http://schemas.microsoft.com/office/powerpoint/2010/main" val="400000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Government</a:t>
            </a:r>
            <a:r>
              <a:rPr lang="en-GB" baseline="0"/>
              <a:t> advice is to make this the main area of spending. Excellent teaching will improve pupil outcomes.</a:t>
            </a:r>
            <a:endParaRPr lang="en-GB"/>
          </a:p>
        </p:txBody>
      </p:sp>
      <p:sp>
        <p:nvSpPr>
          <p:cNvPr id="4" name="Slide Number Placeholder 3"/>
          <p:cNvSpPr>
            <a:spLocks noGrp="1"/>
          </p:cNvSpPr>
          <p:nvPr>
            <p:ph type="sldNum" sz="quarter" idx="10"/>
          </p:nvPr>
        </p:nvSpPr>
        <p:spPr/>
        <p:txBody>
          <a:bodyPr/>
          <a:lstStyle/>
          <a:p>
            <a:fld id="{EA29C3D7-E165-4994-9FDF-30083EA69CA6}" type="slidenum">
              <a:rPr lang="en-GB" smtClean="0"/>
              <a:t>4</a:t>
            </a:fld>
            <a:endParaRPr lang="en-GB"/>
          </a:p>
        </p:txBody>
      </p:sp>
    </p:spTree>
    <p:extLst>
      <p:ext uri="{BB962C8B-B14F-4D97-AF65-F5344CB8AC3E}">
        <p14:creationId xmlns:p14="http://schemas.microsoft.com/office/powerpoint/2010/main" val="349958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we do at PJS…</a:t>
            </a:r>
          </a:p>
        </p:txBody>
      </p:sp>
      <p:sp>
        <p:nvSpPr>
          <p:cNvPr id="4" name="Slide Number Placeholder 3"/>
          <p:cNvSpPr>
            <a:spLocks noGrp="1"/>
          </p:cNvSpPr>
          <p:nvPr>
            <p:ph type="sldNum" sz="quarter" idx="10"/>
          </p:nvPr>
        </p:nvSpPr>
        <p:spPr/>
        <p:txBody>
          <a:bodyPr/>
          <a:lstStyle/>
          <a:p>
            <a:fld id="{A84FBE1E-C08D-445E-A452-BF5DCE86F7B3}" type="slidenum">
              <a:rPr lang="en-GB" smtClean="0"/>
              <a:t>5</a:t>
            </a:fld>
            <a:endParaRPr lang="en-GB"/>
          </a:p>
        </p:txBody>
      </p:sp>
    </p:spTree>
    <p:extLst>
      <p:ext uri="{BB962C8B-B14F-4D97-AF65-F5344CB8AC3E}">
        <p14:creationId xmlns:p14="http://schemas.microsoft.com/office/powerpoint/2010/main" val="198628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Conferences allow for pupil voice.</a:t>
            </a:r>
          </a:p>
        </p:txBody>
      </p:sp>
      <p:sp>
        <p:nvSpPr>
          <p:cNvPr id="4" name="Slide Number Placeholder 3"/>
          <p:cNvSpPr>
            <a:spLocks noGrp="1"/>
          </p:cNvSpPr>
          <p:nvPr>
            <p:ph type="sldNum" sz="quarter" idx="10"/>
          </p:nvPr>
        </p:nvSpPr>
        <p:spPr/>
        <p:txBody>
          <a:bodyPr/>
          <a:lstStyle/>
          <a:p>
            <a:fld id="{A84FBE1E-C08D-445E-A452-BF5DCE86F7B3}" type="slidenum">
              <a:rPr lang="en-GB" smtClean="0"/>
              <a:t>6</a:t>
            </a:fld>
            <a:endParaRPr lang="en-GB"/>
          </a:p>
        </p:txBody>
      </p:sp>
    </p:spTree>
    <p:extLst>
      <p:ext uri="{BB962C8B-B14F-4D97-AF65-F5344CB8AC3E}">
        <p14:creationId xmlns:p14="http://schemas.microsoft.com/office/powerpoint/2010/main" val="417350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Provides support to improve academic progress and outcomes.</a:t>
            </a:r>
          </a:p>
        </p:txBody>
      </p:sp>
      <p:sp>
        <p:nvSpPr>
          <p:cNvPr id="4" name="Slide Number Placeholder 3"/>
          <p:cNvSpPr>
            <a:spLocks noGrp="1"/>
          </p:cNvSpPr>
          <p:nvPr>
            <p:ph type="sldNum" sz="quarter" idx="10"/>
          </p:nvPr>
        </p:nvSpPr>
        <p:spPr/>
        <p:txBody>
          <a:bodyPr/>
          <a:lstStyle/>
          <a:p>
            <a:fld id="{EA29C3D7-E165-4994-9FDF-30083EA69CA6}" type="slidenum">
              <a:rPr lang="en-GB" smtClean="0"/>
              <a:t>7</a:t>
            </a:fld>
            <a:endParaRPr lang="en-GB"/>
          </a:p>
        </p:txBody>
      </p:sp>
    </p:spTree>
    <p:extLst>
      <p:ext uri="{BB962C8B-B14F-4D97-AF65-F5344CB8AC3E}">
        <p14:creationId xmlns:p14="http://schemas.microsoft.com/office/powerpoint/2010/main" val="131418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Teachers provide focus teaching in small groups after identifying gaps in learning. Work in collaboration with TA to provide support.</a:t>
            </a:r>
          </a:p>
        </p:txBody>
      </p:sp>
      <p:sp>
        <p:nvSpPr>
          <p:cNvPr id="4" name="Slide Number Placeholder 3"/>
          <p:cNvSpPr>
            <a:spLocks noGrp="1"/>
          </p:cNvSpPr>
          <p:nvPr>
            <p:ph type="sldNum" sz="quarter" idx="10"/>
          </p:nvPr>
        </p:nvSpPr>
        <p:spPr/>
        <p:txBody>
          <a:bodyPr/>
          <a:lstStyle/>
          <a:p>
            <a:fld id="{A84FBE1E-C08D-445E-A452-BF5DCE86F7B3}" type="slidenum">
              <a:rPr lang="en-GB" smtClean="0"/>
              <a:t>8</a:t>
            </a:fld>
            <a:endParaRPr lang="en-GB"/>
          </a:p>
        </p:txBody>
      </p:sp>
    </p:spTree>
    <p:extLst>
      <p:ext uri="{BB962C8B-B14F-4D97-AF65-F5344CB8AC3E}">
        <p14:creationId xmlns:p14="http://schemas.microsoft.com/office/powerpoint/2010/main" val="651690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Government have provided additional funding for children to catch-up. We have 4 ‘pupil Premium champions.</a:t>
            </a:r>
            <a:r>
              <a:rPr lang="en-GB" baseline="0"/>
              <a:t> – 1 for each year group. Provide support in extra tuition/interventions in and out of school.</a:t>
            </a:r>
            <a:endParaRPr lang="en-GB"/>
          </a:p>
        </p:txBody>
      </p:sp>
      <p:sp>
        <p:nvSpPr>
          <p:cNvPr id="4" name="Slide Number Placeholder 3"/>
          <p:cNvSpPr>
            <a:spLocks noGrp="1"/>
          </p:cNvSpPr>
          <p:nvPr>
            <p:ph type="sldNum" sz="quarter" idx="10"/>
          </p:nvPr>
        </p:nvSpPr>
        <p:spPr/>
        <p:txBody>
          <a:bodyPr/>
          <a:lstStyle/>
          <a:p>
            <a:fld id="{A84FBE1E-C08D-445E-A452-BF5DCE86F7B3}" type="slidenum">
              <a:rPr lang="en-GB" smtClean="0"/>
              <a:t>9</a:t>
            </a:fld>
            <a:endParaRPr lang="en-GB"/>
          </a:p>
        </p:txBody>
      </p:sp>
    </p:spTree>
    <p:extLst>
      <p:ext uri="{BB962C8B-B14F-4D97-AF65-F5344CB8AC3E}">
        <p14:creationId xmlns:p14="http://schemas.microsoft.com/office/powerpoint/2010/main" val="239626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57759E-2908-405E-BEF0-9761CFD633AF}" type="datetimeFigureOut">
              <a:rPr lang="en-GB" smtClean="0"/>
              <a:t>07/02/2024</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ECFDB0EE-B8CA-461C-8C7A-0E69D1219BB8}"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231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7759E-2908-405E-BEF0-9761CFD633AF}"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DB0EE-B8CA-461C-8C7A-0E69D1219BB8}"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652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7759E-2908-405E-BEF0-9761CFD633AF}"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DB0EE-B8CA-461C-8C7A-0E69D1219BB8}"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364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7759E-2908-405E-BEF0-9761CFD633AF}"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DB0EE-B8CA-461C-8C7A-0E69D1219BB8}"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87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7759E-2908-405E-BEF0-9761CFD633AF}"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DB0EE-B8CA-461C-8C7A-0E69D1219BB8}"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519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57759E-2908-405E-BEF0-9761CFD633AF}" type="datetimeFigureOut">
              <a:rPr lang="en-GB" smtClean="0"/>
              <a:t>07/02/2024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FDB0EE-B8CA-461C-8C7A-0E69D1219BB8}"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360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57759E-2908-405E-BEF0-9761CFD633AF}" type="datetimeFigureOut">
              <a:rPr lang="en-GB" smtClean="0"/>
              <a:t>07/02/2024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FDB0EE-B8CA-461C-8C7A-0E69D1219BB8}"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548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57759E-2908-405E-BEF0-9761CFD633AF}" type="datetimeFigureOut">
              <a:rPr lang="en-GB" smtClean="0"/>
              <a:t>07/02/2024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FDB0EE-B8CA-461C-8C7A-0E69D1219BB8}"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401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7759E-2908-405E-BEF0-9761CFD633AF}" type="datetimeFigureOut">
              <a:rPr lang="en-GB" smtClean="0"/>
              <a:t>07/02/2024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FDB0EE-B8CA-461C-8C7A-0E69D1219BB8}" type="slidenum">
              <a:rPr lang="en-GB" smtClean="0"/>
              <a:t>‹#›</a:t>
            </a:fld>
            <a:endParaRPr lang="en-GB"/>
          </a:p>
        </p:txBody>
      </p:sp>
    </p:spTree>
    <p:extLst>
      <p:ext uri="{BB962C8B-B14F-4D97-AF65-F5344CB8AC3E}">
        <p14:creationId xmlns:p14="http://schemas.microsoft.com/office/powerpoint/2010/main" val="23458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57759E-2908-405E-BEF0-9761CFD633AF}" type="datetimeFigureOut">
              <a:rPr lang="en-GB" smtClean="0"/>
              <a:t>07/02/2024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FDB0EE-B8CA-461C-8C7A-0E69D1219BB8}"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809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A57759E-2908-405E-BEF0-9761CFD633AF}" type="datetimeFigureOut">
              <a:rPr lang="en-GB" smtClean="0"/>
              <a:t>07/02/2024</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ECFDB0EE-B8CA-461C-8C7A-0E69D1219BB8}"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602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A57759E-2908-405E-BEF0-9761CFD633AF}" type="datetimeFigureOut">
              <a:rPr lang="en-GB" smtClean="0"/>
              <a:t>07/02/2024</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CFDB0EE-B8CA-461C-8C7A-0E69D1219BB8}"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683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EFFF"/>
        </a:solidFill>
        <a:effectLst/>
      </p:bgPr>
    </p:bg>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2555132" y="4215148"/>
            <a:ext cx="7740992" cy="1248803"/>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3200" b="1">
                <a:solidFill>
                  <a:srgbClr val="104F75"/>
                </a:solidFill>
                <a:effectLst/>
                <a:latin typeface="Century Gothic" panose="020B0502020202020204" pitchFamily="34" charset="0"/>
                <a:ea typeface="Calibri" panose="020F0502020204030204" pitchFamily="34" charset="0"/>
                <a:cs typeface="Arial" panose="020B0604020202020204" pitchFamily="34" charset="0"/>
              </a:rPr>
              <a:t>Pupil Premium</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1895875" y="342050"/>
            <a:ext cx="8400249" cy="847604"/>
          </a:xfrm>
          <a:prstGeom prst="rect">
            <a:avLst/>
          </a:prstGeom>
        </p:spPr>
        <p:txBody>
          <a:bodyPr wrap="none">
            <a:spAutoFit/>
          </a:bodyPr>
          <a:lstStyle/>
          <a:p>
            <a:pPr algn="ctr">
              <a:lnSpc>
                <a:spcPct val="107000"/>
              </a:lnSpc>
              <a:spcAft>
                <a:spcPts val="800"/>
              </a:spcAft>
            </a:pPr>
            <a:r>
              <a:rPr lang="en-GB" sz="4800" u="sng">
                <a:latin typeface="Calibri" panose="020F0502020204030204" pitchFamily="34" charset="0"/>
                <a:ea typeface="Calibri" panose="020F0502020204030204" pitchFamily="34" charset="0"/>
                <a:cs typeface="Times New Roman" panose="02020603050405020304" pitchFamily="18" charset="0"/>
              </a:rPr>
              <a:t>Sacred Heart Voluntary Academy</a:t>
            </a:r>
          </a:p>
        </p:txBody>
      </p:sp>
      <p:pic>
        <p:nvPicPr>
          <p:cNvPr id="4" name="Picture 3" descr="A heart with a cross and a black background&#10;&#10;Description automatically generated">
            <a:extLst>
              <a:ext uri="{FF2B5EF4-FFF2-40B4-BE49-F238E27FC236}">
                <a16:creationId xmlns:a16="http://schemas.microsoft.com/office/drawing/2014/main" id="{6584BF82-1379-8E5B-CC73-CC78D975C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687" y="1487111"/>
            <a:ext cx="1524624" cy="1941889"/>
          </a:xfrm>
          <a:prstGeom prst="rect">
            <a:avLst/>
          </a:prstGeom>
        </p:spPr>
      </p:pic>
    </p:spTree>
    <p:extLst>
      <p:ext uri="{BB962C8B-B14F-4D97-AF65-F5344CB8AC3E}">
        <p14:creationId xmlns:p14="http://schemas.microsoft.com/office/powerpoint/2010/main" val="418528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1EFFF"/>
        </a:solidFill>
        <a:effectLst/>
      </p:bgPr>
    </p:bg>
    <p:spTree>
      <p:nvGrpSpPr>
        <p:cNvPr id="1" name=""/>
        <p:cNvGrpSpPr/>
        <p:nvPr/>
      </p:nvGrpSpPr>
      <p:grpSpPr>
        <a:xfrm>
          <a:off x="0" y="0"/>
          <a:ext cx="0" cy="0"/>
          <a:chOff x="0" y="0"/>
          <a:chExt cx="0" cy="0"/>
        </a:xfrm>
      </p:grpSpPr>
      <p:sp>
        <p:nvSpPr>
          <p:cNvPr id="5" name="Rectangle 4"/>
          <p:cNvSpPr/>
          <p:nvPr/>
        </p:nvSpPr>
        <p:spPr>
          <a:xfrm>
            <a:off x="115861" y="144082"/>
            <a:ext cx="9890288" cy="584775"/>
          </a:xfrm>
          <a:prstGeom prst="rect">
            <a:avLst/>
          </a:prstGeom>
        </p:spPr>
        <p:txBody>
          <a:bodyPr wrap="square">
            <a:spAutoFit/>
          </a:bodyPr>
          <a:lstStyle/>
          <a:p>
            <a:r>
              <a:rPr lang="en-GB" sz="3200" b="1" u="sng">
                <a:latin typeface="Century Gothic" panose="020B0502020202020204" pitchFamily="34" charset="0"/>
              </a:rPr>
              <a:t>A Tiered Approach to Pupil Premium</a:t>
            </a:r>
            <a:endParaRPr lang="en-GB" sz="3200" b="1">
              <a:latin typeface="Century Gothic" panose="020B0502020202020204" pitchFamily="34" charset="0"/>
            </a:endParaRPr>
          </a:p>
        </p:txBody>
      </p:sp>
      <p:sp>
        <p:nvSpPr>
          <p:cNvPr id="18" name="Rectangle 17"/>
          <p:cNvSpPr/>
          <p:nvPr/>
        </p:nvSpPr>
        <p:spPr>
          <a:xfrm>
            <a:off x="5987660" y="2362941"/>
            <a:ext cx="5460036" cy="1200329"/>
          </a:xfrm>
          <a:prstGeom prst="rect">
            <a:avLst/>
          </a:prstGeom>
        </p:spPr>
        <p:txBody>
          <a:bodyPr wrap="square">
            <a:spAutoFit/>
          </a:bodyPr>
          <a:lstStyle/>
          <a:p>
            <a:r>
              <a:rPr lang="en-GB" sz="2400">
                <a:solidFill>
                  <a:schemeClr val="accent6">
                    <a:lumMod val="75000"/>
                  </a:schemeClr>
                </a:solidFill>
                <a:latin typeface="+mj-lt"/>
              </a:rPr>
              <a:t>We aim to focus on the most significant needs, including attendance, behaviour and social/emotional support.</a:t>
            </a:r>
          </a:p>
        </p:txBody>
      </p:sp>
      <p:pic>
        <p:nvPicPr>
          <p:cNvPr id="3080" name="Picture 8" descr="Social and Emotional Support available – Gui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399" y="3836021"/>
            <a:ext cx="1221747" cy="119483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15861" y="2246300"/>
            <a:ext cx="5464020" cy="3331062"/>
            <a:chOff x="3239744" y="2530115"/>
            <a:chExt cx="4592859" cy="2742605"/>
          </a:xfrm>
        </p:grpSpPr>
        <p:pic>
          <p:nvPicPr>
            <p:cNvPr id="19" name="Picture 2" descr="Catchup Premiu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508" t="29839" r="31569" b="14774"/>
            <a:stretch/>
          </p:blipFill>
          <p:spPr bwMode="auto">
            <a:xfrm>
              <a:off x="3767991" y="2530115"/>
              <a:ext cx="2688831" cy="274260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239744" y="2649379"/>
              <a:ext cx="1898468" cy="646331"/>
            </a:xfrm>
            <a:prstGeom prst="rect">
              <a:avLst/>
            </a:prstGeom>
            <a:noFill/>
          </p:spPr>
          <p:txBody>
            <a:bodyPr wrap="square" rtlCol="0">
              <a:spAutoFit/>
            </a:bodyPr>
            <a:lstStyle/>
            <a:p>
              <a:r>
                <a:rPr lang="en-GB"/>
                <a:t>Quality First Inclusive Teaching</a:t>
              </a:r>
            </a:p>
          </p:txBody>
        </p:sp>
        <p:sp>
          <p:nvSpPr>
            <p:cNvPr id="26" name="TextBox 25"/>
            <p:cNvSpPr txBox="1"/>
            <p:nvPr/>
          </p:nvSpPr>
          <p:spPr>
            <a:xfrm>
              <a:off x="5246245" y="4578428"/>
              <a:ext cx="1898468" cy="304087"/>
            </a:xfrm>
            <a:prstGeom prst="rect">
              <a:avLst/>
            </a:prstGeom>
            <a:noFill/>
          </p:spPr>
          <p:txBody>
            <a:bodyPr wrap="square" rtlCol="0">
              <a:spAutoFit/>
            </a:bodyPr>
            <a:lstStyle/>
            <a:p>
              <a:r>
                <a:rPr lang="en-GB">
                  <a:highlight>
                    <a:srgbClr val="FFFF00"/>
                  </a:highlight>
                </a:rPr>
                <a:t>Wider Strategies</a:t>
              </a:r>
            </a:p>
          </p:txBody>
        </p:sp>
        <p:sp>
          <p:nvSpPr>
            <p:cNvPr id="27" name="TextBox 26"/>
            <p:cNvSpPr txBox="1"/>
            <p:nvPr/>
          </p:nvSpPr>
          <p:spPr>
            <a:xfrm>
              <a:off x="5934135" y="3170490"/>
              <a:ext cx="1898468" cy="646331"/>
            </a:xfrm>
            <a:prstGeom prst="rect">
              <a:avLst/>
            </a:prstGeom>
            <a:noFill/>
          </p:spPr>
          <p:txBody>
            <a:bodyPr wrap="square" rtlCol="0">
              <a:spAutoFit/>
            </a:bodyPr>
            <a:lstStyle/>
            <a:p>
              <a:r>
                <a:rPr lang="en-GB"/>
                <a:t>Targeted Academic Support</a:t>
              </a:r>
            </a:p>
          </p:txBody>
        </p:sp>
      </p:grpSp>
      <p:sp>
        <p:nvSpPr>
          <p:cNvPr id="28" name="TextBox 27"/>
          <p:cNvSpPr txBox="1"/>
          <p:nvPr/>
        </p:nvSpPr>
        <p:spPr>
          <a:xfrm>
            <a:off x="6934663" y="1196475"/>
            <a:ext cx="2472078" cy="523220"/>
          </a:xfrm>
          <a:prstGeom prst="rect">
            <a:avLst/>
          </a:prstGeom>
          <a:noFill/>
        </p:spPr>
        <p:txBody>
          <a:bodyPr wrap="square" rtlCol="0">
            <a:spAutoFit/>
          </a:bodyPr>
          <a:lstStyle/>
          <a:p>
            <a:r>
              <a:rPr lang="en-GB" sz="2800" b="1">
                <a:solidFill>
                  <a:srgbClr val="CC66FF"/>
                </a:solidFill>
              </a:rPr>
              <a:t>3. </a:t>
            </a:r>
            <a:r>
              <a:rPr lang="en-GB" b="1"/>
              <a:t>Wider Strategies</a:t>
            </a:r>
          </a:p>
        </p:txBody>
      </p:sp>
    </p:spTree>
    <p:extLst>
      <p:ext uri="{BB962C8B-B14F-4D97-AF65-F5344CB8AC3E}">
        <p14:creationId xmlns:p14="http://schemas.microsoft.com/office/powerpoint/2010/main" val="150575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1EFFF"/>
        </a:solidFill>
        <a:effectLst/>
      </p:bgPr>
    </p:bg>
    <p:spTree>
      <p:nvGrpSpPr>
        <p:cNvPr id="1" name=""/>
        <p:cNvGrpSpPr/>
        <p:nvPr/>
      </p:nvGrpSpPr>
      <p:grpSpPr>
        <a:xfrm>
          <a:off x="0" y="0"/>
          <a:ext cx="0" cy="0"/>
          <a:chOff x="0" y="0"/>
          <a:chExt cx="0" cy="0"/>
        </a:xfrm>
      </p:grpSpPr>
      <p:sp>
        <p:nvSpPr>
          <p:cNvPr id="9" name="TextBox 8"/>
          <p:cNvSpPr txBox="1"/>
          <p:nvPr/>
        </p:nvSpPr>
        <p:spPr>
          <a:xfrm>
            <a:off x="5725603" y="1976115"/>
            <a:ext cx="5954576" cy="2542903"/>
          </a:xfrm>
          <a:prstGeom prst="rect">
            <a:avLst/>
          </a:prstGeom>
          <a:solidFill>
            <a:srgbClr val="C1EFFF"/>
          </a:solidFill>
          <a:ln w="28575">
            <a:solidFill>
              <a:srgbClr val="CC66FF"/>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18" name="Rectangle 17"/>
          <p:cNvSpPr/>
          <p:nvPr/>
        </p:nvSpPr>
        <p:spPr>
          <a:xfrm>
            <a:off x="5975841" y="1976115"/>
            <a:ext cx="5560719" cy="2893100"/>
          </a:xfrm>
          <a:prstGeom prst="rect">
            <a:avLst/>
          </a:prstGeom>
        </p:spPr>
        <p:txBody>
          <a:bodyPr wrap="square">
            <a:spAutoFit/>
          </a:bodyPr>
          <a:lstStyle/>
          <a:p>
            <a:pPr marL="285750" indent="-285750">
              <a:buFont typeface="Arial" panose="020B0604020202020204" pitchFamily="34" charset="0"/>
              <a:buChar char="•"/>
            </a:pPr>
            <a:r>
              <a:rPr lang="en-GB">
                <a:latin typeface="+mj-lt"/>
              </a:rPr>
              <a:t>ELSA small group and one to one nurture time to support children emotionally and socially.</a:t>
            </a:r>
          </a:p>
          <a:p>
            <a:pPr marL="285750" indent="-285750">
              <a:buFont typeface="Arial" panose="020B0604020202020204" pitchFamily="34" charset="0"/>
              <a:buChar char="•"/>
            </a:pPr>
            <a:r>
              <a:rPr lang="en-GB">
                <a:latin typeface="+mj-lt"/>
              </a:rPr>
              <a:t>ELSA champion regularly supports teachers throughout the school to ensure they are supporting the children's well being fully.</a:t>
            </a:r>
          </a:p>
          <a:p>
            <a:pPr marL="285750" indent="-285750">
              <a:buFont typeface="Arial" panose="020B0604020202020204" pitchFamily="34" charset="0"/>
              <a:buChar char="•"/>
            </a:pPr>
            <a:r>
              <a:rPr lang="en-GB">
                <a:latin typeface="+mj-lt"/>
              </a:rPr>
              <a:t>Lunch Time play leaders</a:t>
            </a:r>
          </a:p>
          <a:p>
            <a:pPr marL="285750" indent="-285750">
              <a:buFont typeface="Arial" panose="020B0604020202020204" pitchFamily="34" charset="0"/>
              <a:buChar char="•"/>
            </a:pPr>
            <a:r>
              <a:rPr lang="en-GB">
                <a:latin typeface="+mj-lt"/>
              </a:rPr>
              <a:t>Support for parents such as help with applying for grants or additional time to support with homework,  advice etc.</a:t>
            </a:r>
          </a:p>
          <a:p>
            <a:pPr marL="285750" indent="-285750">
              <a:buFont typeface="Arial" panose="020B0604020202020204" pitchFamily="34" charset="0"/>
              <a:buChar char="•"/>
            </a:pPr>
            <a:endParaRPr lang="en-GB" sz="2000">
              <a:latin typeface="+mj-lt"/>
            </a:endParaRPr>
          </a:p>
        </p:txBody>
      </p:sp>
      <p:sp>
        <p:nvSpPr>
          <p:cNvPr id="26" name="TextBox 25"/>
          <p:cNvSpPr txBox="1"/>
          <p:nvPr/>
        </p:nvSpPr>
        <p:spPr>
          <a:xfrm>
            <a:off x="6327710" y="1179407"/>
            <a:ext cx="3036593" cy="523220"/>
          </a:xfrm>
          <a:prstGeom prst="rect">
            <a:avLst/>
          </a:prstGeom>
          <a:noFill/>
        </p:spPr>
        <p:txBody>
          <a:bodyPr wrap="square" rtlCol="0">
            <a:spAutoFit/>
          </a:bodyPr>
          <a:lstStyle/>
          <a:p>
            <a:r>
              <a:rPr lang="en-GB" sz="2800" b="1">
                <a:solidFill>
                  <a:srgbClr val="CC66FF"/>
                </a:solidFill>
              </a:rPr>
              <a:t>3. </a:t>
            </a:r>
            <a:r>
              <a:rPr lang="en-GB" sz="2400" b="1"/>
              <a:t>Wider Strategies</a:t>
            </a:r>
          </a:p>
        </p:txBody>
      </p:sp>
      <p:grpSp>
        <p:nvGrpSpPr>
          <p:cNvPr id="27" name="Group 26"/>
          <p:cNvGrpSpPr/>
          <p:nvPr/>
        </p:nvGrpSpPr>
        <p:grpSpPr>
          <a:xfrm>
            <a:off x="511821" y="2153178"/>
            <a:ext cx="5464020" cy="3331062"/>
            <a:chOff x="3239744" y="2530115"/>
            <a:chExt cx="4592859" cy="2742605"/>
          </a:xfrm>
        </p:grpSpPr>
        <p:pic>
          <p:nvPicPr>
            <p:cNvPr id="28" name="Picture 2" descr="Catchup Premi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08" t="29839" r="31569" b="14774"/>
            <a:stretch/>
          </p:blipFill>
          <p:spPr bwMode="auto">
            <a:xfrm>
              <a:off x="3767991" y="2530115"/>
              <a:ext cx="2688831" cy="274260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239744" y="2649379"/>
              <a:ext cx="1898468" cy="646331"/>
            </a:xfrm>
            <a:prstGeom prst="rect">
              <a:avLst/>
            </a:prstGeom>
            <a:noFill/>
          </p:spPr>
          <p:txBody>
            <a:bodyPr wrap="square" rtlCol="0">
              <a:spAutoFit/>
            </a:bodyPr>
            <a:lstStyle/>
            <a:p>
              <a:r>
                <a:rPr lang="en-GB"/>
                <a:t>Quality First Inclusive Teaching</a:t>
              </a:r>
            </a:p>
          </p:txBody>
        </p:sp>
        <p:sp>
          <p:nvSpPr>
            <p:cNvPr id="30" name="TextBox 29"/>
            <p:cNvSpPr txBox="1"/>
            <p:nvPr/>
          </p:nvSpPr>
          <p:spPr>
            <a:xfrm>
              <a:off x="5246245" y="4578428"/>
              <a:ext cx="1898468" cy="304087"/>
            </a:xfrm>
            <a:prstGeom prst="rect">
              <a:avLst/>
            </a:prstGeom>
            <a:noFill/>
          </p:spPr>
          <p:txBody>
            <a:bodyPr wrap="square" rtlCol="0">
              <a:spAutoFit/>
            </a:bodyPr>
            <a:lstStyle/>
            <a:p>
              <a:r>
                <a:rPr lang="en-GB">
                  <a:highlight>
                    <a:srgbClr val="FFFF00"/>
                  </a:highlight>
                </a:rPr>
                <a:t>Wider Strategies</a:t>
              </a:r>
            </a:p>
          </p:txBody>
        </p:sp>
        <p:sp>
          <p:nvSpPr>
            <p:cNvPr id="31" name="TextBox 30"/>
            <p:cNvSpPr txBox="1"/>
            <p:nvPr/>
          </p:nvSpPr>
          <p:spPr>
            <a:xfrm>
              <a:off x="5934135" y="3170490"/>
              <a:ext cx="1898468" cy="646331"/>
            </a:xfrm>
            <a:prstGeom prst="rect">
              <a:avLst/>
            </a:prstGeom>
            <a:noFill/>
          </p:spPr>
          <p:txBody>
            <a:bodyPr wrap="square" rtlCol="0">
              <a:spAutoFit/>
            </a:bodyPr>
            <a:lstStyle/>
            <a:p>
              <a:r>
                <a:rPr lang="en-GB"/>
                <a:t>Targeted Academic Support</a:t>
              </a:r>
            </a:p>
          </p:txBody>
        </p:sp>
      </p:grpSp>
      <p:sp>
        <p:nvSpPr>
          <p:cNvPr id="11" name="Rectangle 10"/>
          <p:cNvSpPr/>
          <p:nvPr/>
        </p:nvSpPr>
        <p:spPr>
          <a:xfrm>
            <a:off x="115861" y="144082"/>
            <a:ext cx="9890288" cy="584775"/>
          </a:xfrm>
          <a:prstGeom prst="rect">
            <a:avLst/>
          </a:prstGeom>
        </p:spPr>
        <p:txBody>
          <a:bodyPr wrap="square">
            <a:spAutoFit/>
          </a:bodyPr>
          <a:lstStyle/>
          <a:p>
            <a:r>
              <a:rPr lang="en-GB" sz="3200" b="1" u="sng">
                <a:latin typeface="Century Gothic" panose="020B0502020202020204" pitchFamily="34" charset="0"/>
              </a:rPr>
              <a:t>A Tiered Approach to Pupil Premium</a:t>
            </a:r>
            <a:endParaRPr lang="en-GB" sz="3200" b="1">
              <a:latin typeface="Century Gothic" panose="020B0502020202020204" pitchFamily="34" charset="0"/>
            </a:endParaRPr>
          </a:p>
        </p:txBody>
      </p:sp>
      <p:pic>
        <p:nvPicPr>
          <p:cNvPr id="3076" name="Picture 4" descr="Integrating Social Emotional Learning in Your Classro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6006" y="4640980"/>
            <a:ext cx="1918944" cy="127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66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8641-3C2D-ECA7-1158-7047CB06E864}"/>
              </a:ext>
            </a:extLst>
          </p:cNvPr>
          <p:cNvSpPr>
            <a:spLocks noGrp="1"/>
          </p:cNvSpPr>
          <p:nvPr>
            <p:ph type="title"/>
          </p:nvPr>
        </p:nvSpPr>
        <p:spPr>
          <a:xfrm>
            <a:off x="5742039" y="804519"/>
            <a:ext cx="5312815" cy="1049235"/>
          </a:xfrm>
        </p:spPr>
        <p:txBody>
          <a:bodyPr/>
          <a:lstStyle/>
          <a:p>
            <a:r>
              <a:rPr lang="en-GB"/>
              <a:t>Other support offered</a:t>
            </a:r>
          </a:p>
        </p:txBody>
      </p:sp>
      <p:pic>
        <p:nvPicPr>
          <p:cNvPr id="4" name="Picture 3">
            <a:extLst>
              <a:ext uri="{FF2B5EF4-FFF2-40B4-BE49-F238E27FC236}">
                <a16:creationId xmlns:a16="http://schemas.microsoft.com/office/drawing/2014/main" id="{98BB54A0-CADD-3656-F795-8B6EA919F011}"/>
              </a:ext>
            </a:extLst>
          </p:cNvPr>
          <p:cNvPicPr>
            <a:picLocks noChangeAspect="1"/>
          </p:cNvPicPr>
          <p:nvPr/>
        </p:nvPicPr>
        <p:blipFill>
          <a:blip r:embed="rId2"/>
          <a:stretch>
            <a:fillRect/>
          </a:stretch>
        </p:blipFill>
        <p:spPr>
          <a:xfrm>
            <a:off x="147484" y="2382013"/>
            <a:ext cx="4882446" cy="2951048"/>
          </a:xfrm>
          <a:prstGeom prst="rect">
            <a:avLst/>
          </a:prstGeom>
        </p:spPr>
      </p:pic>
      <p:pic>
        <p:nvPicPr>
          <p:cNvPr id="5" name="Picture 4">
            <a:extLst>
              <a:ext uri="{FF2B5EF4-FFF2-40B4-BE49-F238E27FC236}">
                <a16:creationId xmlns:a16="http://schemas.microsoft.com/office/drawing/2014/main" id="{860DEC04-9838-50D3-D226-051E3C0F05D8}"/>
              </a:ext>
            </a:extLst>
          </p:cNvPr>
          <p:cNvPicPr>
            <a:picLocks noChangeAspect="1"/>
          </p:cNvPicPr>
          <p:nvPr/>
        </p:nvPicPr>
        <p:blipFill>
          <a:blip r:embed="rId3"/>
          <a:stretch>
            <a:fillRect/>
          </a:stretch>
        </p:blipFill>
        <p:spPr>
          <a:xfrm>
            <a:off x="367586" y="69181"/>
            <a:ext cx="10040982" cy="859611"/>
          </a:xfrm>
          <a:prstGeom prst="rect">
            <a:avLst/>
          </a:prstGeom>
        </p:spPr>
      </p:pic>
      <p:sp>
        <p:nvSpPr>
          <p:cNvPr id="6" name="Content Placeholder 5">
            <a:extLst>
              <a:ext uri="{FF2B5EF4-FFF2-40B4-BE49-F238E27FC236}">
                <a16:creationId xmlns:a16="http://schemas.microsoft.com/office/drawing/2014/main" id="{EC285769-9198-273F-7FB6-C0BB3DCF7F4E}"/>
              </a:ext>
            </a:extLst>
          </p:cNvPr>
          <p:cNvSpPr txBox="1">
            <a:spLocks noGrp="1"/>
          </p:cNvSpPr>
          <p:nvPr>
            <p:ph idx="1"/>
          </p:nvPr>
        </p:nvSpPr>
        <p:spPr>
          <a:xfrm>
            <a:off x="4778477" y="1977274"/>
            <a:ext cx="7266039" cy="4380302"/>
          </a:xfrm>
          <a:prstGeom prst="rect">
            <a:avLst/>
          </a:prstGeom>
          <a:solidFill>
            <a:srgbClr val="C1EFFF"/>
          </a:solidFill>
          <a:ln w="28575">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a:t>We believe that all children should have the very best opportunities outside of their academic opportunities. All PPG children at Sacred Heart have free high quality music teaching from Leicestershire Arts, swimming lessons and all school trips paid for. </a:t>
            </a:r>
          </a:p>
          <a:p>
            <a:r>
              <a:rPr lang="en-GB"/>
              <a:t>In addition, all after school clubs are free and we ask those children/parents who are not attending any clubs what further opportunities we could offer that they might be interested to participate in.</a:t>
            </a:r>
          </a:p>
          <a:p>
            <a:r>
              <a:rPr lang="en-GB"/>
              <a:t>PPG can access free uniform from our Preloved clothes and £50 towards a pair of school shoes each year. </a:t>
            </a:r>
          </a:p>
        </p:txBody>
      </p:sp>
    </p:spTree>
    <p:extLst>
      <p:ext uri="{BB962C8B-B14F-4D97-AF65-F5344CB8AC3E}">
        <p14:creationId xmlns:p14="http://schemas.microsoft.com/office/powerpoint/2010/main" val="1156363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1EFFF"/>
        </a:solidFill>
        <a:effectLst/>
      </p:bgPr>
    </p:bg>
    <p:spTree>
      <p:nvGrpSpPr>
        <p:cNvPr id="1" name=""/>
        <p:cNvGrpSpPr/>
        <p:nvPr/>
      </p:nvGrpSpPr>
      <p:grpSpPr>
        <a:xfrm>
          <a:off x="0" y="0"/>
          <a:ext cx="0" cy="0"/>
          <a:chOff x="0" y="0"/>
          <a:chExt cx="0" cy="0"/>
        </a:xfrm>
      </p:grpSpPr>
      <p:sp>
        <p:nvSpPr>
          <p:cNvPr id="4" name="Rectangle 3"/>
          <p:cNvSpPr/>
          <p:nvPr/>
        </p:nvSpPr>
        <p:spPr>
          <a:xfrm>
            <a:off x="2800350" y="934035"/>
            <a:ext cx="9033541" cy="2308324"/>
          </a:xfrm>
          <a:prstGeom prst="rect">
            <a:avLst/>
          </a:prstGeom>
          <a:solidFill>
            <a:srgbClr val="C1EFFF"/>
          </a:solidFill>
          <a:ln w="28575"/>
        </p:spPr>
        <p:style>
          <a:lnRef idx="2">
            <a:schemeClr val="accent6"/>
          </a:lnRef>
          <a:fillRef idx="1">
            <a:schemeClr val="lt1"/>
          </a:fillRef>
          <a:effectRef idx="0">
            <a:schemeClr val="accent6"/>
          </a:effectRef>
          <a:fontRef idx="minor">
            <a:schemeClr val="dk1"/>
          </a:fontRef>
        </p:style>
        <p:txBody>
          <a:bodyPr wrap="square">
            <a:spAutoFit/>
          </a:bodyPr>
          <a:lstStyle/>
          <a:p>
            <a:r>
              <a:rPr lang="en-GB" sz="2400"/>
              <a:t>There is a strong evidence base showing the impact that high quality interventions can have on the outcomes of struggling students. However, while interventions may well be one part of an effective Pupil Premium strategy, they are likely to be most effective when deployed alongside efforts to improve teaching, and attend to wider barriers to learning, such as attendance and behaviour.</a:t>
            </a:r>
          </a:p>
        </p:txBody>
      </p:sp>
      <p:sp>
        <p:nvSpPr>
          <p:cNvPr id="5" name="Rectangle 4"/>
          <p:cNvSpPr/>
          <p:nvPr/>
        </p:nvSpPr>
        <p:spPr>
          <a:xfrm>
            <a:off x="1835679" y="324952"/>
            <a:ext cx="11763376" cy="461665"/>
          </a:xfrm>
          <a:prstGeom prst="rect">
            <a:avLst/>
          </a:prstGeom>
        </p:spPr>
        <p:txBody>
          <a:bodyPr wrap="square">
            <a:spAutoFit/>
          </a:bodyPr>
          <a:lstStyle/>
          <a:p>
            <a:r>
              <a:rPr lang="en-GB" sz="2400" b="1" u="sng">
                <a:latin typeface="Century Gothic" panose="020B0502020202020204" pitchFamily="34" charset="0"/>
              </a:rPr>
              <a:t>MYTH: </a:t>
            </a:r>
            <a:r>
              <a:rPr lang="en-GB" sz="2400" b="1" i="1" u="sng">
                <a:latin typeface="Century Gothic" panose="020B0502020202020204" pitchFamily="34" charset="0"/>
              </a:rPr>
              <a:t>“The Pupil Premium has to be spent on interventions”</a:t>
            </a:r>
          </a:p>
        </p:txBody>
      </p:sp>
      <p:pic>
        <p:nvPicPr>
          <p:cNvPr id="7" name="Picture 2" descr="When attendance is optional - Attendance Matters Magaz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1167588"/>
            <a:ext cx="2227973" cy="14853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799" y="4257169"/>
            <a:ext cx="9239251" cy="2308324"/>
          </a:xfrm>
          <a:prstGeom prst="rect">
            <a:avLst/>
          </a:prstGeom>
          <a:solidFill>
            <a:srgbClr val="C1EFFF"/>
          </a:solidFill>
          <a:ln w="28575"/>
        </p:spPr>
        <p:style>
          <a:lnRef idx="2">
            <a:schemeClr val="accent6"/>
          </a:lnRef>
          <a:fillRef idx="1">
            <a:schemeClr val="lt1"/>
          </a:fillRef>
          <a:effectRef idx="0">
            <a:schemeClr val="accent6"/>
          </a:effectRef>
          <a:fontRef idx="minor">
            <a:schemeClr val="dk1"/>
          </a:fontRef>
        </p:style>
        <p:txBody>
          <a:bodyPr wrap="square">
            <a:spAutoFit/>
          </a:bodyPr>
          <a:lstStyle/>
          <a:p>
            <a:r>
              <a:rPr lang="en-GB" sz="2400"/>
              <a:t>The Pupil Premium is designed to support schools to raise the attainment of disadvantaged children. However, many of the most effective ways to do this – including improving the quality of teaching – will also benefit other groups: that is fine. Likewise, some forms of targeted academic support or wider strategies will benefit other children, including children with Special Educational Needs and Children in Need.</a:t>
            </a:r>
          </a:p>
        </p:txBody>
      </p:sp>
      <p:sp>
        <p:nvSpPr>
          <p:cNvPr id="2" name="Rectangle 1"/>
          <p:cNvSpPr/>
          <p:nvPr/>
        </p:nvSpPr>
        <p:spPr>
          <a:xfrm>
            <a:off x="842962" y="3623330"/>
            <a:ext cx="11534775" cy="461665"/>
          </a:xfrm>
          <a:prstGeom prst="rect">
            <a:avLst/>
          </a:prstGeom>
        </p:spPr>
        <p:txBody>
          <a:bodyPr wrap="square">
            <a:spAutoFit/>
          </a:bodyPr>
          <a:lstStyle/>
          <a:p>
            <a:r>
              <a:rPr lang="en-GB" sz="2400" b="1" u="sng">
                <a:latin typeface="Century Gothic" panose="020B0502020202020204" pitchFamily="34" charset="0"/>
              </a:rPr>
              <a:t>MYTH: </a:t>
            </a:r>
            <a:r>
              <a:rPr lang="en-GB" sz="2400" b="1" i="1" u="sng">
                <a:latin typeface="Century Gothic" panose="020B0502020202020204" pitchFamily="34" charset="0"/>
              </a:rPr>
              <a:t>“Only eligible children can benefit from Pupil Premium spending” </a:t>
            </a:r>
          </a:p>
        </p:txBody>
      </p:sp>
      <p:pic>
        <p:nvPicPr>
          <p:cNvPr id="9" name="Picture 8" descr="Groupings clipart 5 » Clipart St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6453" y="4465966"/>
            <a:ext cx="1975509" cy="160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504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EFFF"/>
        </a:solidFill>
        <a:effectLst/>
      </p:bgPr>
    </p:bg>
    <p:spTree>
      <p:nvGrpSpPr>
        <p:cNvPr id="1" name=""/>
        <p:cNvGrpSpPr/>
        <p:nvPr/>
      </p:nvGrpSpPr>
      <p:grpSpPr>
        <a:xfrm>
          <a:off x="0" y="0"/>
          <a:ext cx="0" cy="0"/>
          <a:chOff x="0" y="0"/>
          <a:chExt cx="0" cy="0"/>
        </a:xfrm>
      </p:grpSpPr>
      <p:pic>
        <p:nvPicPr>
          <p:cNvPr id="2" name="Picture 1" descr="A heart with a cross and a black background&#10;&#10;Description automatically generated">
            <a:extLst>
              <a:ext uri="{FF2B5EF4-FFF2-40B4-BE49-F238E27FC236}">
                <a16:creationId xmlns:a16="http://schemas.microsoft.com/office/drawing/2014/main" id="{E5BF62A9-331D-41F7-433D-8EBDDE33F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787" y="1925731"/>
            <a:ext cx="2374848" cy="3024806"/>
          </a:xfrm>
          <a:prstGeom prst="rect">
            <a:avLst/>
          </a:prstGeom>
        </p:spPr>
      </p:pic>
      <p:sp>
        <p:nvSpPr>
          <p:cNvPr id="4" name="Rectangle 3"/>
          <p:cNvSpPr/>
          <p:nvPr/>
        </p:nvSpPr>
        <p:spPr>
          <a:xfrm>
            <a:off x="7568311" y="5164919"/>
            <a:ext cx="4679401" cy="830997"/>
          </a:xfrm>
          <a:prstGeom prst="rect">
            <a:avLst/>
          </a:prstGeom>
        </p:spPr>
        <p:txBody>
          <a:bodyPr wrap="square">
            <a:spAutoFit/>
          </a:bodyPr>
          <a:lstStyle/>
          <a:p>
            <a:pPr algn="ctr" fontAlgn="t"/>
            <a:r>
              <a:rPr lang="en-GB" sz="2400">
                <a:solidFill>
                  <a:schemeClr val="accent6">
                    <a:lumMod val="75000"/>
                  </a:schemeClr>
                </a:solidFill>
                <a:latin typeface="+mj-lt"/>
              </a:rPr>
              <a:t>Ensuring that the PPG reaches the pupils who need it most.</a:t>
            </a:r>
            <a:endParaRPr lang="en-GB" sz="2400" b="0" i="0">
              <a:solidFill>
                <a:schemeClr val="accent6">
                  <a:lumMod val="75000"/>
                </a:schemeClr>
              </a:solidFill>
              <a:effectLst/>
              <a:latin typeface="+mj-lt"/>
            </a:endParaRPr>
          </a:p>
        </p:txBody>
      </p:sp>
      <p:sp>
        <p:nvSpPr>
          <p:cNvPr id="10" name="Rectangle 9"/>
          <p:cNvSpPr/>
          <p:nvPr/>
        </p:nvSpPr>
        <p:spPr>
          <a:xfrm>
            <a:off x="547418" y="741286"/>
            <a:ext cx="3179762" cy="830997"/>
          </a:xfrm>
          <a:prstGeom prst="rect">
            <a:avLst/>
          </a:prstGeom>
        </p:spPr>
        <p:txBody>
          <a:bodyPr wrap="square">
            <a:spAutoFit/>
          </a:bodyPr>
          <a:lstStyle/>
          <a:p>
            <a:pPr algn="ctr" fontAlgn="t"/>
            <a:r>
              <a:rPr lang="en-GB" sz="2400">
                <a:solidFill>
                  <a:schemeClr val="accent6">
                    <a:lumMod val="75000"/>
                  </a:schemeClr>
                </a:solidFill>
                <a:latin typeface="+mj-lt"/>
              </a:rPr>
              <a:t>Ensuring 'outstanding' teaching in every class.</a:t>
            </a:r>
          </a:p>
        </p:txBody>
      </p:sp>
      <p:sp>
        <p:nvSpPr>
          <p:cNvPr id="12" name="Rectangle 11"/>
          <p:cNvSpPr/>
          <p:nvPr/>
        </p:nvSpPr>
        <p:spPr>
          <a:xfrm>
            <a:off x="7819524" y="556619"/>
            <a:ext cx="4176979" cy="1200329"/>
          </a:xfrm>
          <a:prstGeom prst="rect">
            <a:avLst/>
          </a:prstGeom>
        </p:spPr>
        <p:txBody>
          <a:bodyPr wrap="square">
            <a:spAutoFit/>
          </a:bodyPr>
          <a:lstStyle/>
          <a:p>
            <a:pPr algn="ctr"/>
            <a:r>
              <a:rPr lang="en-GB" sz="2400">
                <a:solidFill>
                  <a:schemeClr val="accent6">
                    <a:lumMod val="75000"/>
                  </a:schemeClr>
                </a:solidFill>
                <a:latin typeface="+mj-lt"/>
              </a:rPr>
              <a:t>Providing targeted academic support for pupils who are not making the expected progress.</a:t>
            </a:r>
          </a:p>
        </p:txBody>
      </p:sp>
      <p:sp>
        <p:nvSpPr>
          <p:cNvPr id="16" name="Rectangle 15"/>
          <p:cNvSpPr/>
          <p:nvPr/>
        </p:nvSpPr>
        <p:spPr>
          <a:xfrm>
            <a:off x="8187206" y="2570159"/>
            <a:ext cx="3630799" cy="1569660"/>
          </a:xfrm>
          <a:prstGeom prst="rect">
            <a:avLst/>
          </a:prstGeom>
        </p:spPr>
        <p:txBody>
          <a:bodyPr wrap="square">
            <a:spAutoFit/>
          </a:bodyPr>
          <a:lstStyle/>
          <a:p>
            <a:pPr algn="ctr" fontAlgn="t"/>
            <a:r>
              <a:rPr lang="en-GB" sz="2400">
                <a:solidFill>
                  <a:schemeClr val="accent6">
                    <a:lumMod val="75000"/>
                  </a:schemeClr>
                </a:solidFill>
                <a:latin typeface="+mj-lt"/>
              </a:rPr>
              <a:t>Addressing non-academic barriers to attainment such as attendance and social and emotional needs.</a:t>
            </a:r>
          </a:p>
        </p:txBody>
      </p:sp>
      <p:sp>
        <p:nvSpPr>
          <p:cNvPr id="17" name="Rectangle 16"/>
          <p:cNvSpPr/>
          <p:nvPr/>
        </p:nvSpPr>
        <p:spPr>
          <a:xfrm>
            <a:off x="1167869" y="4950537"/>
            <a:ext cx="3258774" cy="1200329"/>
          </a:xfrm>
          <a:prstGeom prst="rect">
            <a:avLst/>
          </a:prstGeom>
        </p:spPr>
        <p:txBody>
          <a:bodyPr wrap="square">
            <a:spAutoFit/>
          </a:bodyPr>
          <a:lstStyle/>
          <a:p>
            <a:pPr algn="ctr" fontAlgn="t"/>
            <a:r>
              <a:rPr lang="en-GB" sz="2400">
                <a:solidFill>
                  <a:schemeClr val="accent6">
                    <a:lumMod val="75000"/>
                  </a:schemeClr>
                </a:solidFill>
                <a:latin typeface="+mj-lt"/>
              </a:rPr>
              <a:t>Closing the attainment gap between pupils and their peers.</a:t>
            </a:r>
          </a:p>
        </p:txBody>
      </p:sp>
      <p:sp>
        <p:nvSpPr>
          <p:cNvPr id="9" name="TextBox 8"/>
          <p:cNvSpPr txBox="1"/>
          <p:nvPr/>
        </p:nvSpPr>
        <p:spPr>
          <a:xfrm>
            <a:off x="4616025" y="1172173"/>
            <a:ext cx="2832747" cy="584775"/>
          </a:xfrm>
          <a:prstGeom prst="rect">
            <a:avLst/>
          </a:prstGeom>
          <a:noFill/>
        </p:spPr>
        <p:txBody>
          <a:bodyPr wrap="square" rtlCol="0">
            <a:spAutoFit/>
          </a:bodyPr>
          <a:lstStyle/>
          <a:p>
            <a:pPr algn="ctr"/>
            <a:r>
              <a:rPr lang="en-GB" sz="3200" b="1">
                <a:latin typeface="Century Gothic" panose="020B0502020202020204" pitchFamily="34" charset="0"/>
              </a:rPr>
              <a:t>Our Priorities</a:t>
            </a:r>
          </a:p>
        </p:txBody>
      </p:sp>
      <p:sp>
        <p:nvSpPr>
          <p:cNvPr id="5" name="TextBox 4">
            <a:extLst>
              <a:ext uri="{FF2B5EF4-FFF2-40B4-BE49-F238E27FC236}">
                <a16:creationId xmlns:a16="http://schemas.microsoft.com/office/drawing/2014/main" id="{F5461A1B-B47A-6B8E-32B5-95B04E448DFF}"/>
              </a:ext>
            </a:extLst>
          </p:cNvPr>
          <p:cNvSpPr txBox="1"/>
          <p:nvPr/>
        </p:nvSpPr>
        <p:spPr>
          <a:xfrm>
            <a:off x="4616024" y="4757363"/>
            <a:ext cx="2832747" cy="369332"/>
          </a:xfrm>
          <a:prstGeom prst="rect">
            <a:avLst/>
          </a:prstGeom>
          <a:noFill/>
        </p:spPr>
        <p:txBody>
          <a:bodyPr wrap="square" rtlCol="0">
            <a:spAutoFit/>
          </a:bodyPr>
          <a:lstStyle/>
          <a:p>
            <a:pPr algn="ctr"/>
            <a:r>
              <a:rPr lang="en-GB" b="1">
                <a:latin typeface="Century Gothic" panose="020B0502020202020204" pitchFamily="34" charset="0"/>
              </a:rPr>
              <a:t>Live * Learn * Love</a:t>
            </a:r>
          </a:p>
        </p:txBody>
      </p:sp>
      <p:sp>
        <p:nvSpPr>
          <p:cNvPr id="7" name="TextBox 6">
            <a:extLst>
              <a:ext uri="{FF2B5EF4-FFF2-40B4-BE49-F238E27FC236}">
                <a16:creationId xmlns:a16="http://schemas.microsoft.com/office/drawing/2014/main" id="{2F245A42-3DE1-6E47-8670-C239503CF68A}"/>
              </a:ext>
            </a:extLst>
          </p:cNvPr>
          <p:cNvSpPr txBox="1"/>
          <p:nvPr/>
        </p:nvSpPr>
        <p:spPr>
          <a:xfrm>
            <a:off x="187914" y="2043246"/>
            <a:ext cx="4806873" cy="2462213"/>
          </a:xfrm>
          <a:prstGeom prst="rect">
            <a:avLst/>
          </a:prstGeom>
          <a:noFill/>
        </p:spPr>
        <p:txBody>
          <a:bodyPr wrap="square">
            <a:spAutoFit/>
          </a:bodyPr>
          <a:lstStyle/>
          <a:p>
            <a:r>
              <a:rPr lang="en-GB" sz="2200" i="0">
                <a:solidFill>
                  <a:schemeClr val="accent6">
                    <a:lumMod val="75000"/>
                  </a:schemeClr>
                </a:solidFill>
                <a:effectLst/>
                <a:latin typeface="+mj-lt"/>
              </a:rPr>
              <a:t>Ensuring that </a:t>
            </a:r>
            <a:r>
              <a:rPr lang="en-GB" sz="2200" b="1" i="0">
                <a:solidFill>
                  <a:schemeClr val="accent6">
                    <a:lumMod val="75000"/>
                  </a:schemeClr>
                </a:solidFill>
                <a:effectLst/>
                <a:latin typeface="+mj-lt"/>
              </a:rPr>
              <a:t>all</a:t>
            </a:r>
            <a:r>
              <a:rPr lang="en-GB" sz="2200" b="0" i="0">
                <a:solidFill>
                  <a:schemeClr val="accent6">
                    <a:lumMod val="75000"/>
                  </a:schemeClr>
                </a:solidFill>
                <a:effectLst/>
                <a:latin typeface="+mj-lt"/>
              </a:rPr>
              <a:t> children deserve the very best education, and access to high class extra-curricular activities, no matter what their background; allowing them to reach their full potential and flourish, both academically, and as a whole person.</a:t>
            </a:r>
            <a:endParaRPr lang="en-GB" sz="2200">
              <a:solidFill>
                <a:schemeClr val="accent6">
                  <a:lumMod val="75000"/>
                </a:schemeClr>
              </a:solidFill>
              <a:latin typeface="+mj-lt"/>
            </a:endParaRPr>
          </a:p>
        </p:txBody>
      </p:sp>
    </p:spTree>
    <p:extLst>
      <p:ext uri="{BB962C8B-B14F-4D97-AF65-F5344CB8AC3E}">
        <p14:creationId xmlns:p14="http://schemas.microsoft.com/office/powerpoint/2010/main" val="68725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EFFF"/>
        </a:solidFill>
        <a:effectLst/>
      </p:bgPr>
    </p:bg>
    <p:spTree>
      <p:nvGrpSpPr>
        <p:cNvPr id="1" name=""/>
        <p:cNvGrpSpPr/>
        <p:nvPr/>
      </p:nvGrpSpPr>
      <p:grpSpPr>
        <a:xfrm>
          <a:off x="0" y="0"/>
          <a:ext cx="0" cy="0"/>
          <a:chOff x="0" y="0"/>
          <a:chExt cx="0" cy="0"/>
        </a:xfrm>
      </p:grpSpPr>
      <p:sp>
        <p:nvSpPr>
          <p:cNvPr id="5" name="Rectangle 4"/>
          <p:cNvSpPr/>
          <p:nvPr/>
        </p:nvSpPr>
        <p:spPr>
          <a:xfrm>
            <a:off x="3739152" y="744157"/>
            <a:ext cx="4827614" cy="584775"/>
          </a:xfrm>
          <a:prstGeom prst="rect">
            <a:avLst/>
          </a:prstGeom>
        </p:spPr>
        <p:txBody>
          <a:bodyPr wrap="square">
            <a:spAutoFit/>
          </a:bodyPr>
          <a:lstStyle/>
          <a:p>
            <a:r>
              <a:rPr lang="en-GB" sz="3200" b="1" u="sng">
                <a:latin typeface="Century Gothic" panose="020B0502020202020204" pitchFamily="34" charset="0"/>
              </a:rPr>
              <a:t>What is Pupil Premium?</a:t>
            </a:r>
            <a:endParaRPr lang="en-GB" sz="3200" b="1">
              <a:latin typeface="Century Gothic" panose="020B0502020202020204" pitchFamily="34" charset="0"/>
            </a:endParaRPr>
          </a:p>
        </p:txBody>
      </p:sp>
      <p:sp>
        <p:nvSpPr>
          <p:cNvPr id="7" name="Rectangle 6"/>
          <p:cNvSpPr/>
          <p:nvPr/>
        </p:nvSpPr>
        <p:spPr>
          <a:xfrm>
            <a:off x="1590292" y="2000212"/>
            <a:ext cx="9125331" cy="3108543"/>
          </a:xfrm>
          <a:prstGeom prst="rect">
            <a:avLst/>
          </a:prstGeom>
        </p:spPr>
        <p:txBody>
          <a:bodyPr wrap="square">
            <a:spAutoFit/>
          </a:bodyPr>
          <a:lstStyle/>
          <a:p>
            <a:pPr algn="ctr"/>
            <a:r>
              <a:rPr lang="en-GB" sz="2800" i="1">
                <a:latin typeface="+mj-lt"/>
              </a:rPr>
              <a:t>Pupil Premium is funding from the government allocated to schools to help them improve the attainment of their disadvantaged pupils. Funding is based on the number of pupils they have in January who have registered for a free school meal at any point in the last 6 years, children who are in care or adopted, and children whose parents are currently serving in the armed forces.</a:t>
            </a:r>
          </a:p>
        </p:txBody>
      </p:sp>
      <p:pic>
        <p:nvPicPr>
          <p:cNvPr id="14" name="Picture 8" descr="Groupings clipart 5 » Clipart S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786" y="4857788"/>
            <a:ext cx="2252345" cy="183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73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EFFF"/>
        </a:solidFill>
        <a:effectLst/>
      </p:bgPr>
    </p:bg>
    <p:spTree>
      <p:nvGrpSpPr>
        <p:cNvPr id="1" name=""/>
        <p:cNvGrpSpPr/>
        <p:nvPr/>
      </p:nvGrpSpPr>
      <p:grpSpPr>
        <a:xfrm>
          <a:off x="0" y="0"/>
          <a:ext cx="0" cy="0"/>
          <a:chOff x="0" y="0"/>
          <a:chExt cx="0" cy="0"/>
        </a:xfrm>
      </p:grpSpPr>
      <p:sp>
        <p:nvSpPr>
          <p:cNvPr id="5" name="Rectangle 4"/>
          <p:cNvSpPr/>
          <p:nvPr/>
        </p:nvSpPr>
        <p:spPr>
          <a:xfrm>
            <a:off x="2400352" y="791787"/>
            <a:ext cx="9890288" cy="584775"/>
          </a:xfrm>
          <a:prstGeom prst="rect">
            <a:avLst/>
          </a:prstGeom>
        </p:spPr>
        <p:txBody>
          <a:bodyPr wrap="square">
            <a:spAutoFit/>
          </a:bodyPr>
          <a:lstStyle/>
          <a:p>
            <a:r>
              <a:rPr lang="en-GB" sz="3200" b="1" u="sng">
                <a:latin typeface="Century Gothic" panose="020B0502020202020204" pitchFamily="34" charset="0"/>
              </a:rPr>
              <a:t>A Tiered Approach to Pupil Premium</a:t>
            </a:r>
            <a:endParaRPr lang="en-GB" sz="3200" b="1">
              <a:latin typeface="Century Gothic" panose="020B0502020202020204" pitchFamily="34" charset="0"/>
            </a:endParaRPr>
          </a:p>
        </p:txBody>
      </p:sp>
      <p:graphicFrame>
        <p:nvGraphicFramePr>
          <p:cNvPr id="14" name="Chart 13"/>
          <p:cNvGraphicFramePr/>
          <p:nvPr/>
        </p:nvGraphicFramePr>
        <p:xfrm>
          <a:off x="3450654" y="2063903"/>
          <a:ext cx="4186763" cy="3303905"/>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p:cNvGrpSpPr/>
          <p:nvPr/>
        </p:nvGrpSpPr>
        <p:grpSpPr>
          <a:xfrm>
            <a:off x="3078084" y="1990876"/>
            <a:ext cx="7274231" cy="4096292"/>
            <a:chOff x="3239744" y="2530115"/>
            <a:chExt cx="4592859" cy="2742605"/>
          </a:xfrm>
        </p:grpSpPr>
        <p:pic>
          <p:nvPicPr>
            <p:cNvPr id="21" name="Picture 2" descr="Catchup Premiu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508" t="29839" r="31569" b="14774"/>
            <a:stretch/>
          </p:blipFill>
          <p:spPr bwMode="auto">
            <a:xfrm>
              <a:off x="3767991" y="2530115"/>
              <a:ext cx="2688831" cy="274260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239744" y="2649379"/>
              <a:ext cx="1898468" cy="646331"/>
            </a:xfrm>
            <a:prstGeom prst="rect">
              <a:avLst/>
            </a:prstGeom>
            <a:noFill/>
          </p:spPr>
          <p:txBody>
            <a:bodyPr wrap="square" rtlCol="0">
              <a:spAutoFit/>
            </a:bodyPr>
            <a:lstStyle/>
            <a:p>
              <a:r>
                <a:rPr lang="en-GB"/>
                <a:t>Quality First Inclusive Teaching</a:t>
              </a:r>
            </a:p>
          </p:txBody>
        </p:sp>
        <p:sp>
          <p:nvSpPr>
            <p:cNvPr id="23" name="TextBox 22"/>
            <p:cNvSpPr txBox="1"/>
            <p:nvPr/>
          </p:nvSpPr>
          <p:spPr>
            <a:xfrm>
              <a:off x="5246245" y="4578428"/>
              <a:ext cx="1898468" cy="369332"/>
            </a:xfrm>
            <a:prstGeom prst="rect">
              <a:avLst/>
            </a:prstGeom>
            <a:noFill/>
          </p:spPr>
          <p:txBody>
            <a:bodyPr wrap="square" rtlCol="0">
              <a:spAutoFit/>
            </a:bodyPr>
            <a:lstStyle/>
            <a:p>
              <a:r>
                <a:rPr lang="en-GB"/>
                <a:t>Wider Strategies</a:t>
              </a:r>
            </a:p>
          </p:txBody>
        </p:sp>
        <p:sp>
          <p:nvSpPr>
            <p:cNvPr id="24" name="TextBox 23"/>
            <p:cNvSpPr txBox="1"/>
            <p:nvPr/>
          </p:nvSpPr>
          <p:spPr>
            <a:xfrm>
              <a:off x="5934135" y="3170490"/>
              <a:ext cx="1898468" cy="646331"/>
            </a:xfrm>
            <a:prstGeom prst="rect">
              <a:avLst/>
            </a:prstGeom>
            <a:noFill/>
          </p:spPr>
          <p:txBody>
            <a:bodyPr wrap="square" rtlCol="0">
              <a:spAutoFit/>
            </a:bodyPr>
            <a:lstStyle/>
            <a:p>
              <a:r>
                <a:rPr lang="en-GB"/>
                <a:t>Targeted Academic Support</a:t>
              </a:r>
            </a:p>
          </p:txBody>
        </p:sp>
      </p:grpSp>
    </p:spTree>
    <p:extLst>
      <p:ext uri="{BB962C8B-B14F-4D97-AF65-F5344CB8AC3E}">
        <p14:creationId xmlns:p14="http://schemas.microsoft.com/office/powerpoint/2010/main" val="176349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EFFF"/>
        </a:solidFill>
        <a:effectLst/>
      </p:bgPr>
    </p:bg>
    <p:spTree>
      <p:nvGrpSpPr>
        <p:cNvPr id="1" name=""/>
        <p:cNvGrpSpPr/>
        <p:nvPr/>
      </p:nvGrpSpPr>
      <p:grpSpPr>
        <a:xfrm>
          <a:off x="0" y="0"/>
          <a:ext cx="0" cy="0"/>
          <a:chOff x="0" y="0"/>
          <a:chExt cx="0" cy="0"/>
        </a:xfrm>
      </p:grpSpPr>
      <p:sp>
        <p:nvSpPr>
          <p:cNvPr id="5" name="Rectangle 4"/>
          <p:cNvSpPr/>
          <p:nvPr/>
        </p:nvSpPr>
        <p:spPr>
          <a:xfrm>
            <a:off x="115861" y="144082"/>
            <a:ext cx="9890288" cy="584775"/>
          </a:xfrm>
          <a:prstGeom prst="rect">
            <a:avLst/>
          </a:prstGeom>
        </p:spPr>
        <p:txBody>
          <a:bodyPr wrap="square">
            <a:spAutoFit/>
          </a:bodyPr>
          <a:lstStyle/>
          <a:p>
            <a:r>
              <a:rPr lang="en-GB" sz="3200" b="1" u="sng">
                <a:latin typeface="Century Gothic" panose="020B0502020202020204" pitchFamily="34" charset="0"/>
              </a:rPr>
              <a:t>A Tiered Approach to Pupil Premium</a:t>
            </a:r>
            <a:endParaRPr lang="en-GB" sz="3200" b="1">
              <a:latin typeface="Century Gothic" panose="020B0502020202020204" pitchFamily="34" charset="0"/>
            </a:endParaRPr>
          </a:p>
        </p:txBody>
      </p:sp>
      <p:sp>
        <p:nvSpPr>
          <p:cNvPr id="16" name="Rectangle 15"/>
          <p:cNvSpPr/>
          <p:nvPr/>
        </p:nvSpPr>
        <p:spPr>
          <a:xfrm>
            <a:off x="673043" y="2052858"/>
            <a:ext cx="5277733" cy="4154984"/>
          </a:xfrm>
          <a:prstGeom prst="rect">
            <a:avLst/>
          </a:prstGeom>
        </p:spPr>
        <p:txBody>
          <a:bodyPr wrap="square">
            <a:spAutoFit/>
          </a:bodyPr>
          <a:lstStyle/>
          <a:p>
            <a:pPr fontAlgn="t"/>
            <a:r>
              <a:rPr lang="en-GB" sz="2400">
                <a:solidFill>
                  <a:schemeClr val="accent6">
                    <a:lumMod val="75000"/>
                  </a:schemeClr>
                </a:solidFill>
                <a:latin typeface="+mj-lt"/>
              </a:rPr>
              <a:t>Ensuring good and outstanding teaching is the most important thing schools can do to improve outcomes for pupils. Using the Pupil Premium Grant to improve teaching quality benefits all pupils and has a particularly positive effect on children eligible for Pupil Premium. Our priority is to ensure that a highly effective teacher is in front of every class, and that every teacher is supported to keep improving.</a:t>
            </a:r>
            <a:endParaRPr lang="en-GB" sz="2400" b="0" i="0">
              <a:solidFill>
                <a:schemeClr val="accent6">
                  <a:lumMod val="75000"/>
                </a:schemeClr>
              </a:solidFill>
              <a:effectLst/>
              <a:latin typeface="+mj-lt"/>
            </a:endParaRPr>
          </a:p>
        </p:txBody>
      </p:sp>
      <p:pic>
        <p:nvPicPr>
          <p:cNvPr id="3076" name="Picture 4" descr="Design Thinking Is Transforming Learning Experience - eLearning Indust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0800" y="198995"/>
            <a:ext cx="2174647" cy="121992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27319" y="1201674"/>
            <a:ext cx="1898468" cy="523220"/>
          </a:xfrm>
          <a:prstGeom prst="rect">
            <a:avLst/>
          </a:prstGeom>
          <a:noFill/>
        </p:spPr>
        <p:txBody>
          <a:bodyPr wrap="square" rtlCol="0">
            <a:spAutoFit/>
          </a:bodyPr>
          <a:lstStyle/>
          <a:p>
            <a:r>
              <a:rPr lang="en-GB" sz="2800" b="1">
                <a:solidFill>
                  <a:srgbClr val="FF0000"/>
                </a:solidFill>
              </a:rPr>
              <a:t>1.</a:t>
            </a:r>
            <a:r>
              <a:rPr lang="en-GB" b="1"/>
              <a:t> Teaching</a:t>
            </a:r>
          </a:p>
        </p:txBody>
      </p:sp>
      <p:grpSp>
        <p:nvGrpSpPr>
          <p:cNvPr id="25" name="Group 24"/>
          <p:cNvGrpSpPr/>
          <p:nvPr/>
        </p:nvGrpSpPr>
        <p:grpSpPr>
          <a:xfrm>
            <a:off x="6688163" y="2052858"/>
            <a:ext cx="5464020" cy="3331062"/>
            <a:chOff x="3239744" y="2530115"/>
            <a:chExt cx="4592859" cy="2742605"/>
          </a:xfrm>
        </p:grpSpPr>
        <p:pic>
          <p:nvPicPr>
            <p:cNvPr id="26" name="Picture 2" descr="Catchup Premiu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508" t="29839" r="31569" b="14774"/>
            <a:stretch/>
          </p:blipFill>
          <p:spPr bwMode="auto">
            <a:xfrm>
              <a:off x="3767991" y="2530115"/>
              <a:ext cx="2688831" cy="274260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239744" y="2649379"/>
              <a:ext cx="1898468" cy="532152"/>
            </a:xfrm>
            <a:prstGeom prst="rect">
              <a:avLst/>
            </a:prstGeom>
            <a:noFill/>
          </p:spPr>
          <p:txBody>
            <a:bodyPr wrap="square" rtlCol="0">
              <a:spAutoFit/>
            </a:bodyPr>
            <a:lstStyle/>
            <a:p>
              <a:r>
                <a:rPr lang="en-GB">
                  <a:highlight>
                    <a:srgbClr val="FFFF00"/>
                  </a:highlight>
                </a:rPr>
                <a:t>Quality First Inclusive Teaching</a:t>
              </a:r>
            </a:p>
          </p:txBody>
        </p:sp>
        <p:sp>
          <p:nvSpPr>
            <p:cNvPr id="28" name="TextBox 27"/>
            <p:cNvSpPr txBox="1"/>
            <p:nvPr/>
          </p:nvSpPr>
          <p:spPr>
            <a:xfrm>
              <a:off x="5246245" y="4578428"/>
              <a:ext cx="1898468" cy="369332"/>
            </a:xfrm>
            <a:prstGeom prst="rect">
              <a:avLst/>
            </a:prstGeom>
            <a:noFill/>
          </p:spPr>
          <p:txBody>
            <a:bodyPr wrap="square" rtlCol="0">
              <a:spAutoFit/>
            </a:bodyPr>
            <a:lstStyle/>
            <a:p>
              <a:r>
                <a:rPr lang="en-GB"/>
                <a:t>Wider Strategies</a:t>
              </a:r>
            </a:p>
          </p:txBody>
        </p:sp>
        <p:sp>
          <p:nvSpPr>
            <p:cNvPr id="29" name="TextBox 28"/>
            <p:cNvSpPr txBox="1"/>
            <p:nvPr/>
          </p:nvSpPr>
          <p:spPr>
            <a:xfrm>
              <a:off x="5934135" y="3170490"/>
              <a:ext cx="1898468" cy="646331"/>
            </a:xfrm>
            <a:prstGeom prst="rect">
              <a:avLst/>
            </a:prstGeom>
            <a:noFill/>
          </p:spPr>
          <p:txBody>
            <a:bodyPr wrap="square" rtlCol="0">
              <a:spAutoFit/>
            </a:bodyPr>
            <a:lstStyle/>
            <a:p>
              <a:r>
                <a:rPr lang="en-GB"/>
                <a:t>Targeted Academic Support</a:t>
              </a:r>
            </a:p>
          </p:txBody>
        </p:sp>
      </p:grpSp>
    </p:spTree>
    <p:extLst>
      <p:ext uri="{BB962C8B-B14F-4D97-AF65-F5344CB8AC3E}">
        <p14:creationId xmlns:p14="http://schemas.microsoft.com/office/powerpoint/2010/main" val="84875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EFFF"/>
        </a:solidFill>
        <a:effectLst/>
      </p:bgPr>
    </p:bg>
    <p:spTree>
      <p:nvGrpSpPr>
        <p:cNvPr id="1" name=""/>
        <p:cNvGrpSpPr/>
        <p:nvPr/>
      </p:nvGrpSpPr>
      <p:grpSpPr>
        <a:xfrm>
          <a:off x="0" y="0"/>
          <a:ext cx="0" cy="0"/>
          <a:chOff x="0" y="0"/>
          <a:chExt cx="0" cy="0"/>
        </a:xfrm>
      </p:grpSpPr>
      <p:sp>
        <p:nvSpPr>
          <p:cNvPr id="7" name="TextBox 6"/>
          <p:cNvSpPr txBox="1"/>
          <p:nvPr/>
        </p:nvSpPr>
        <p:spPr>
          <a:xfrm>
            <a:off x="1174991" y="883131"/>
            <a:ext cx="4276186" cy="5667892"/>
          </a:xfrm>
          <a:prstGeom prst="rect">
            <a:avLst/>
          </a:prstGeom>
          <a:solidFill>
            <a:srgbClr val="C1EFFF"/>
          </a:solidFill>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16" name="Rectangle 15"/>
          <p:cNvSpPr/>
          <p:nvPr/>
        </p:nvSpPr>
        <p:spPr>
          <a:xfrm>
            <a:off x="1223328" y="1667753"/>
            <a:ext cx="3982793" cy="3170099"/>
          </a:xfrm>
          <a:prstGeom prst="rect">
            <a:avLst/>
          </a:prstGeom>
        </p:spPr>
        <p:txBody>
          <a:bodyPr wrap="square">
            <a:spAutoFit/>
          </a:bodyPr>
          <a:lstStyle/>
          <a:p>
            <a:pPr marL="285750" indent="-285750" fontAlgn="t">
              <a:buFont typeface="Arial" panose="020B0604020202020204" pitchFamily="34" charset="0"/>
              <a:buChar char="•"/>
            </a:pPr>
            <a:r>
              <a:rPr lang="en-GB" sz="2000" b="0" i="0">
                <a:effectLst/>
                <a:latin typeface="+mj-lt"/>
              </a:rPr>
              <a:t>Providing continual training, and mentoring, in all areas of the curriculum but particularly English and Maths so that all pupils are able to access high quality learning.</a:t>
            </a:r>
          </a:p>
          <a:p>
            <a:pPr marL="285750" indent="-285750" fontAlgn="t">
              <a:buFont typeface="Arial" panose="020B0604020202020204" pitchFamily="34" charset="0"/>
              <a:buChar char="•"/>
            </a:pPr>
            <a:r>
              <a:rPr lang="en-GB" sz="2000">
                <a:latin typeface="+mj-lt"/>
              </a:rPr>
              <a:t>Support curriculum planning to ensure gaps are identified and new material builds on secure foundations.</a:t>
            </a:r>
          </a:p>
        </p:txBody>
      </p:sp>
      <p:sp>
        <p:nvSpPr>
          <p:cNvPr id="19" name="TextBox 18"/>
          <p:cNvSpPr txBox="1"/>
          <p:nvPr/>
        </p:nvSpPr>
        <p:spPr>
          <a:xfrm>
            <a:off x="1223328" y="1035984"/>
            <a:ext cx="1898468" cy="523220"/>
          </a:xfrm>
          <a:prstGeom prst="rect">
            <a:avLst/>
          </a:prstGeom>
          <a:noFill/>
        </p:spPr>
        <p:txBody>
          <a:bodyPr wrap="square" rtlCol="0">
            <a:spAutoFit/>
          </a:bodyPr>
          <a:lstStyle/>
          <a:p>
            <a:r>
              <a:rPr lang="en-GB" sz="2800" b="1">
                <a:solidFill>
                  <a:srgbClr val="FF0000"/>
                </a:solidFill>
              </a:rPr>
              <a:t>1.</a:t>
            </a:r>
            <a:r>
              <a:rPr lang="en-GB" b="1"/>
              <a:t> </a:t>
            </a:r>
            <a:r>
              <a:rPr lang="en-GB" sz="2400" b="1"/>
              <a:t>Teaching</a:t>
            </a:r>
          </a:p>
        </p:txBody>
      </p:sp>
      <p:grpSp>
        <p:nvGrpSpPr>
          <p:cNvPr id="27" name="Group 26"/>
          <p:cNvGrpSpPr/>
          <p:nvPr/>
        </p:nvGrpSpPr>
        <p:grpSpPr>
          <a:xfrm>
            <a:off x="6096000" y="2122343"/>
            <a:ext cx="5464020" cy="3331062"/>
            <a:chOff x="3239744" y="2530115"/>
            <a:chExt cx="4592859" cy="2742605"/>
          </a:xfrm>
        </p:grpSpPr>
        <p:pic>
          <p:nvPicPr>
            <p:cNvPr id="28" name="Picture 2" descr="Catchup Premi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08" t="29839" r="31569" b="14774"/>
            <a:stretch/>
          </p:blipFill>
          <p:spPr bwMode="auto">
            <a:xfrm>
              <a:off x="3767991" y="2530115"/>
              <a:ext cx="2688831" cy="274260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239744" y="2649379"/>
              <a:ext cx="1898468" cy="532152"/>
            </a:xfrm>
            <a:prstGeom prst="rect">
              <a:avLst/>
            </a:prstGeom>
            <a:noFill/>
          </p:spPr>
          <p:txBody>
            <a:bodyPr wrap="square" rtlCol="0">
              <a:spAutoFit/>
            </a:bodyPr>
            <a:lstStyle/>
            <a:p>
              <a:r>
                <a:rPr lang="en-GB">
                  <a:highlight>
                    <a:srgbClr val="FFFF00"/>
                  </a:highlight>
                </a:rPr>
                <a:t>Quality First Inclusive Teaching</a:t>
              </a:r>
            </a:p>
          </p:txBody>
        </p:sp>
        <p:sp>
          <p:nvSpPr>
            <p:cNvPr id="30" name="TextBox 29"/>
            <p:cNvSpPr txBox="1"/>
            <p:nvPr/>
          </p:nvSpPr>
          <p:spPr>
            <a:xfrm>
              <a:off x="5246245" y="4578428"/>
              <a:ext cx="1898468" cy="369332"/>
            </a:xfrm>
            <a:prstGeom prst="rect">
              <a:avLst/>
            </a:prstGeom>
            <a:noFill/>
          </p:spPr>
          <p:txBody>
            <a:bodyPr wrap="square" rtlCol="0">
              <a:spAutoFit/>
            </a:bodyPr>
            <a:lstStyle/>
            <a:p>
              <a:r>
                <a:rPr lang="en-GB"/>
                <a:t>Wider Strategies</a:t>
              </a:r>
            </a:p>
          </p:txBody>
        </p:sp>
        <p:sp>
          <p:nvSpPr>
            <p:cNvPr id="31" name="TextBox 30"/>
            <p:cNvSpPr txBox="1"/>
            <p:nvPr/>
          </p:nvSpPr>
          <p:spPr>
            <a:xfrm>
              <a:off x="5934135" y="3170490"/>
              <a:ext cx="1898468" cy="646331"/>
            </a:xfrm>
            <a:prstGeom prst="rect">
              <a:avLst/>
            </a:prstGeom>
            <a:noFill/>
          </p:spPr>
          <p:txBody>
            <a:bodyPr wrap="square" rtlCol="0">
              <a:spAutoFit/>
            </a:bodyPr>
            <a:lstStyle/>
            <a:p>
              <a:r>
                <a:rPr lang="en-GB"/>
                <a:t>Targeted Academic Support</a:t>
              </a:r>
            </a:p>
          </p:txBody>
        </p:sp>
      </p:grpSp>
      <p:sp>
        <p:nvSpPr>
          <p:cNvPr id="11" name="Rectangle 10"/>
          <p:cNvSpPr/>
          <p:nvPr/>
        </p:nvSpPr>
        <p:spPr>
          <a:xfrm>
            <a:off x="115861" y="144082"/>
            <a:ext cx="9890288" cy="584775"/>
          </a:xfrm>
          <a:prstGeom prst="rect">
            <a:avLst/>
          </a:prstGeom>
        </p:spPr>
        <p:txBody>
          <a:bodyPr wrap="square">
            <a:spAutoFit/>
          </a:bodyPr>
          <a:lstStyle/>
          <a:p>
            <a:r>
              <a:rPr lang="en-GB" sz="3200" b="1" u="sng">
                <a:latin typeface="Century Gothic" panose="020B0502020202020204" pitchFamily="34" charset="0"/>
              </a:rPr>
              <a:t>A Tiered Approach to Pupil Premium</a:t>
            </a:r>
            <a:endParaRPr lang="en-GB" sz="3200" b="1">
              <a:latin typeface="Century Gothic" panose="020B0502020202020204" pitchFamily="34" charset="0"/>
            </a:endParaRPr>
          </a:p>
        </p:txBody>
      </p:sp>
    </p:spTree>
    <p:extLst>
      <p:ext uri="{BB962C8B-B14F-4D97-AF65-F5344CB8AC3E}">
        <p14:creationId xmlns:p14="http://schemas.microsoft.com/office/powerpoint/2010/main" val="9505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EFFF"/>
        </a:solidFill>
        <a:effectLst/>
      </p:bgPr>
    </p:bg>
    <p:spTree>
      <p:nvGrpSpPr>
        <p:cNvPr id="1" name=""/>
        <p:cNvGrpSpPr/>
        <p:nvPr/>
      </p:nvGrpSpPr>
      <p:grpSpPr>
        <a:xfrm>
          <a:off x="0" y="0"/>
          <a:ext cx="0" cy="0"/>
          <a:chOff x="0" y="0"/>
          <a:chExt cx="0" cy="0"/>
        </a:xfrm>
      </p:grpSpPr>
      <p:sp>
        <p:nvSpPr>
          <p:cNvPr id="3" name="TextBox 2"/>
          <p:cNvSpPr txBox="1"/>
          <p:nvPr/>
        </p:nvSpPr>
        <p:spPr>
          <a:xfrm>
            <a:off x="644434" y="1341120"/>
            <a:ext cx="4212701" cy="461665"/>
          </a:xfrm>
          <a:prstGeom prst="rect">
            <a:avLst/>
          </a:prstGeom>
          <a:noFill/>
        </p:spPr>
        <p:txBody>
          <a:bodyPr wrap="square" rtlCol="0">
            <a:spAutoFit/>
          </a:bodyPr>
          <a:lstStyle/>
          <a:p>
            <a:r>
              <a:rPr lang="en-GB" sz="2400" b="1" u="sng">
                <a:latin typeface="Century Gothic" panose="020B0502020202020204" pitchFamily="34" charset="0"/>
              </a:rPr>
              <a:t>1-1 with the class teacher</a:t>
            </a:r>
          </a:p>
        </p:txBody>
      </p:sp>
      <p:sp>
        <p:nvSpPr>
          <p:cNvPr id="4" name="Rectangle 3"/>
          <p:cNvSpPr/>
          <p:nvPr/>
        </p:nvSpPr>
        <p:spPr>
          <a:xfrm>
            <a:off x="644434" y="2049353"/>
            <a:ext cx="6096000" cy="2987677"/>
          </a:xfrm>
          <a:prstGeom prst="rect">
            <a:avLst/>
          </a:prstGeom>
        </p:spPr>
        <p:txBody>
          <a:bodyPr>
            <a:spAutoFit/>
          </a:bodyPr>
          <a:lstStyle/>
          <a:p>
            <a:pPr>
              <a:lnSpc>
                <a:spcPct val="119000"/>
              </a:lnSpc>
              <a:spcAft>
                <a:spcPts val="600"/>
              </a:spcAft>
            </a:pPr>
            <a:r>
              <a:rPr lang="en-GB" sz="2000" kern="1400">
                <a:solidFill>
                  <a:srgbClr val="000000"/>
                </a:solidFill>
                <a:latin typeface="Century Gothic" panose="020B0502020202020204" pitchFamily="34" charset="0"/>
              </a:rPr>
              <a:t>The class teacher will spend time 1:1 with your child once a week at least prioritising marking their English and Maths books alongside them. This is a process called live marking.  It is a time for each child to reflect on their learning and progress – how they learn best and how they can use these strategies to help them learn better in other areas.</a:t>
            </a:r>
          </a:p>
        </p:txBody>
      </p:sp>
      <p:pic>
        <p:nvPicPr>
          <p:cNvPr id="1026" name="Picture 2" descr="✓ Two people are talking on a white background. Vector illustration.  premium vector in Adobe Illustrator ai ( .ai ) format, Encapsulated  PostScript eps ( .eps ) for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928" y="1878388"/>
            <a:ext cx="4662531" cy="404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02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EFFF"/>
        </a:solidFill>
        <a:effectLst/>
      </p:bgPr>
    </p:bg>
    <p:spTree>
      <p:nvGrpSpPr>
        <p:cNvPr id="1" name=""/>
        <p:cNvGrpSpPr/>
        <p:nvPr/>
      </p:nvGrpSpPr>
      <p:grpSpPr>
        <a:xfrm>
          <a:off x="0" y="0"/>
          <a:ext cx="0" cy="0"/>
          <a:chOff x="0" y="0"/>
          <a:chExt cx="0" cy="0"/>
        </a:xfrm>
      </p:grpSpPr>
      <p:sp>
        <p:nvSpPr>
          <p:cNvPr id="5" name="Rectangle 4"/>
          <p:cNvSpPr/>
          <p:nvPr/>
        </p:nvSpPr>
        <p:spPr>
          <a:xfrm>
            <a:off x="115861" y="144082"/>
            <a:ext cx="9890288" cy="584775"/>
          </a:xfrm>
          <a:prstGeom prst="rect">
            <a:avLst/>
          </a:prstGeom>
        </p:spPr>
        <p:txBody>
          <a:bodyPr wrap="square">
            <a:spAutoFit/>
          </a:bodyPr>
          <a:lstStyle/>
          <a:p>
            <a:r>
              <a:rPr lang="en-GB" sz="3200" b="1" u="sng">
                <a:latin typeface="Century Gothic" panose="020B0502020202020204" pitchFamily="34" charset="0"/>
              </a:rPr>
              <a:t>A Tiered Approach to Pupil Premium</a:t>
            </a:r>
            <a:endParaRPr lang="en-GB" sz="3200" b="1">
              <a:latin typeface="Century Gothic" panose="020B0502020202020204" pitchFamily="34" charset="0"/>
            </a:endParaRPr>
          </a:p>
        </p:txBody>
      </p:sp>
      <p:sp>
        <p:nvSpPr>
          <p:cNvPr id="17" name="Rectangle 16"/>
          <p:cNvSpPr/>
          <p:nvPr/>
        </p:nvSpPr>
        <p:spPr>
          <a:xfrm>
            <a:off x="5738582" y="1972991"/>
            <a:ext cx="5986901" cy="3416320"/>
          </a:xfrm>
          <a:prstGeom prst="rect">
            <a:avLst/>
          </a:prstGeom>
        </p:spPr>
        <p:txBody>
          <a:bodyPr wrap="square">
            <a:spAutoFit/>
          </a:bodyPr>
          <a:lstStyle/>
          <a:p>
            <a:r>
              <a:rPr lang="en-GB" sz="2400">
                <a:solidFill>
                  <a:schemeClr val="accent6">
                    <a:lumMod val="75000"/>
                  </a:schemeClr>
                </a:solidFill>
                <a:latin typeface="+mj-lt"/>
              </a:rPr>
              <a:t>Evidence consistently shows the positive impact that targeted academic support can have, including on those who are not making good progress across the spectrum of achievement. We consider how classroom teachers and teaching assistants can provide targeted academic support, including how to link structured one-to-one or small group intervention to classroom teaching.</a:t>
            </a:r>
          </a:p>
        </p:txBody>
      </p:sp>
      <p:grpSp>
        <p:nvGrpSpPr>
          <p:cNvPr id="20" name="Group 19"/>
          <p:cNvGrpSpPr/>
          <p:nvPr/>
        </p:nvGrpSpPr>
        <p:grpSpPr>
          <a:xfrm>
            <a:off x="418901" y="2513241"/>
            <a:ext cx="5464020" cy="3331062"/>
            <a:chOff x="3239744" y="2530115"/>
            <a:chExt cx="4592859" cy="2742605"/>
          </a:xfrm>
        </p:grpSpPr>
        <p:pic>
          <p:nvPicPr>
            <p:cNvPr id="21" name="Picture 2" descr="Catchup Premi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08" t="29839" r="31569" b="14774"/>
            <a:stretch/>
          </p:blipFill>
          <p:spPr bwMode="auto">
            <a:xfrm>
              <a:off x="3767991" y="2530115"/>
              <a:ext cx="2688831" cy="274260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239744" y="2649379"/>
              <a:ext cx="1898468" cy="646331"/>
            </a:xfrm>
            <a:prstGeom prst="rect">
              <a:avLst/>
            </a:prstGeom>
            <a:noFill/>
          </p:spPr>
          <p:txBody>
            <a:bodyPr wrap="square" rtlCol="0">
              <a:spAutoFit/>
            </a:bodyPr>
            <a:lstStyle/>
            <a:p>
              <a:r>
                <a:rPr lang="en-GB"/>
                <a:t>Quality First Inclusive Teaching</a:t>
              </a:r>
            </a:p>
          </p:txBody>
        </p:sp>
        <p:sp>
          <p:nvSpPr>
            <p:cNvPr id="23" name="TextBox 22"/>
            <p:cNvSpPr txBox="1"/>
            <p:nvPr/>
          </p:nvSpPr>
          <p:spPr>
            <a:xfrm>
              <a:off x="5246245" y="4578428"/>
              <a:ext cx="1898468" cy="369332"/>
            </a:xfrm>
            <a:prstGeom prst="rect">
              <a:avLst/>
            </a:prstGeom>
            <a:noFill/>
          </p:spPr>
          <p:txBody>
            <a:bodyPr wrap="square" rtlCol="0">
              <a:spAutoFit/>
            </a:bodyPr>
            <a:lstStyle/>
            <a:p>
              <a:r>
                <a:rPr lang="en-GB"/>
                <a:t>Wider Strategies</a:t>
              </a:r>
            </a:p>
          </p:txBody>
        </p:sp>
        <p:sp>
          <p:nvSpPr>
            <p:cNvPr id="24" name="TextBox 23"/>
            <p:cNvSpPr txBox="1"/>
            <p:nvPr/>
          </p:nvSpPr>
          <p:spPr>
            <a:xfrm>
              <a:off x="5934135" y="3170490"/>
              <a:ext cx="1898468" cy="532152"/>
            </a:xfrm>
            <a:prstGeom prst="rect">
              <a:avLst/>
            </a:prstGeom>
            <a:noFill/>
          </p:spPr>
          <p:txBody>
            <a:bodyPr wrap="square" rtlCol="0">
              <a:spAutoFit/>
            </a:bodyPr>
            <a:lstStyle/>
            <a:p>
              <a:r>
                <a:rPr lang="en-GB">
                  <a:highlight>
                    <a:srgbClr val="FFFF00"/>
                  </a:highlight>
                </a:rPr>
                <a:t>Targeted Academic Support</a:t>
              </a:r>
            </a:p>
          </p:txBody>
        </p:sp>
      </p:grpSp>
      <p:pic>
        <p:nvPicPr>
          <p:cNvPr id="3078" name="Picture 6" descr="How can education systems embrace innovation? - OECD Education and Skills  Tod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5377" y="175175"/>
            <a:ext cx="1445874" cy="14458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739675" y="745887"/>
            <a:ext cx="4033590" cy="523220"/>
          </a:xfrm>
          <a:prstGeom prst="rect">
            <a:avLst/>
          </a:prstGeom>
          <a:noFill/>
        </p:spPr>
        <p:txBody>
          <a:bodyPr wrap="square" rtlCol="0">
            <a:spAutoFit/>
          </a:bodyPr>
          <a:lstStyle/>
          <a:p>
            <a:r>
              <a:rPr lang="en-GB" sz="2800" b="1">
                <a:solidFill>
                  <a:srgbClr val="00B0F0"/>
                </a:solidFill>
              </a:rPr>
              <a:t>2.</a:t>
            </a:r>
            <a:r>
              <a:rPr lang="en-GB"/>
              <a:t> </a:t>
            </a:r>
            <a:r>
              <a:rPr lang="en-GB" b="1"/>
              <a:t>Targeted Academic Support</a:t>
            </a:r>
          </a:p>
        </p:txBody>
      </p:sp>
    </p:spTree>
    <p:extLst>
      <p:ext uri="{BB962C8B-B14F-4D97-AF65-F5344CB8AC3E}">
        <p14:creationId xmlns:p14="http://schemas.microsoft.com/office/powerpoint/2010/main" val="1931195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EFFF"/>
        </a:solidFill>
        <a:effectLst/>
      </p:bgPr>
    </p:bg>
    <p:spTree>
      <p:nvGrpSpPr>
        <p:cNvPr id="1" name=""/>
        <p:cNvGrpSpPr/>
        <p:nvPr/>
      </p:nvGrpSpPr>
      <p:grpSpPr>
        <a:xfrm>
          <a:off x="0" y="0"/>
          <a:ext cx="0" cy="0"/>
          <a:chOff x="0" y="0"/>
          <a:chExt cx="0" cy="0"/>
        </a:xfrm>
      </p:grpSpPr>
      <p:sp>
        <p:nvSpPr>
          <p:cNvPr id="8" name="TextBox 7"/>
          <p:cNvSpPr txBox="1"/>
          <p:nvPr/>
        </p:nvSpPr>
        <p:spPr>
          <a:xfrm>
            <a:off x="6176535" y="2501697"/>
            <a:ext cx="5282248" cy="2960914"/>
          </a:xfrm>
          <a:prstGeom prst="rect">
            <a:avLst/>
          </a:prstGeom>
          <a:solidFill>
            <a:srgbClr val="C1EFFF"/>
          </a:solidFill>
          <a:ln w="28575">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17" name="Rectangle 16"/>
          <p:cNvSpPr/>
          <p:nvPr/>
        </p:nvSpPr>
        <p:spPr>
          <a:xfrm>
            <a:off x="6405895" y="2704881"/>
            <a:ext cx="4844230" cy="2554545"/>
          </a:xfrm>
          <a:prstGeom prst="rect">
            <a:avLst/>
          </a:prstGeom>
        </p:spPr>
        <p:txBody>
          <a:bodyPr wrap="square">
            <a:spAutoFit/>
          </a:bodyPr>
          <a:lstStyle/>
          <a:p>
            <a:pPr marL="285750" indent="-285750">
              <a:buFont typeface="Arial" panose="020B0604020202020204" pitchFamily="34" charset="0"/>
              <a:buChar char="•"/>
            </a:pPr>
            <a:r>
              <a:rPr lang="en-GB" sz="2000">
                <a:latin typeface="+mj-lt"/>
              </a:rPr>
              <a:t>Providing high-quality group tuition during school by the class teacher to ‘bridge the gap’.</a:t>
            </a:r>
          </a:p>
          <a:p>
            <a:pPr marL="285750" indent="-285750">
              <a:buFont typeface="Arial" panose="020B0604020202020204" pitchFamily="34" charset="0"/>
              <a:buChar char="•"/>
            </a:pPr>
            <a:endParaRPr lang="en-GB" sz="2000">
              <a:latin typeface="+mj-lt"/>
            </a:endParaRPr>
          </a:p>
          <a:p>
            <a:pPr marL="285750" indent="-285750">
              <a:buFont typeface="Arial" panose="020B0604020202020204" pitchFamily="34" charset="0"/>
              <a:buChar char="•"/>
            </a:pPr>
            <a:r>
              <a:rPr lang="en-GB" sz="2000">
                <a:latin typeface="+mj-lt"/>
              </a:rPr>
              <a:t>Teaching Assistants providing one to one and small group targeted support</a:t>
            </a:r>
          </a:p>
          <a:p>
            <a:endParaRPr lang="en-GB" sz="2000">
              <a:latin typeface="+mj-lt"/>
            </a:endParaRPr>
          </a:p>
          <a:p>
            <a:pPr marL="285750" indent="-285750">
              <a:buFont typeface="Arial" panose="020B0604020202020204" pitchFamily="34" charset="0"/>
              <a:buChar char="•"/>
            </a:pPr>
            <a:r>
              <a:rPr lang="en-GB" sz="2000">
                <a:latin typeface="+mj-lt"/>
              </a:rPr>
              <a:t>Specific catch up planning for pupils.</a:t>
            </a:r>
          </a:p>
        </p:txBody>
      </p:sp>
      <p:sp>
        <p:nvSpPr>
          <p:cNvPr id="25" name="TextBox 24"/>
          <p:cNvSpPr txBox="1"/>
          <p:nvPr/>
        </p:nvSpPr>
        <p:spPr>
          <a:xfrm>
            <a:off x="6502195" y="1007062"/>
            <a:ext cx="4342785" cy="523220"/>
          </a:xfrm>
          <a:prstGeom prst="rect">
            <a:avLst/>
          </a:prstGeom>
          <a:noFill/>
        </p:spPr>
        <p:txBody>
          <a:bodyPr wrap="square" rtlCol="0">
            <a:spAutoFit/>
          </a:bodyPr>
          <a:lstStyle/>
          <a:p>
            <a:r>
              <a:rPr lang="en-GB" sz="2800" b="1">
                <a:solidFill>
                  <a:srgbClr val="00B0F0"/>
                </a:solidFill>
              </a:rPr>
              <a:t>2.</a:t>
            </a:r>
            <a:r>
              <a:rPr lang="en-GB"/>
              <a:t> </a:t>
            </a:r>
            <a:r>
              <a:rPr lang="en-GB" sz="2000" b="1"/>
              <a:t>Targeted Academic Support</a:t>
            </a:r>
          </a:p>
        </p:txBody>
      </p:sp>
      <p:grpSp>
        <p:nvGrpSpPr>
          <p:cNvPr id="27" name="Group 26"/>
          <p:cNvGrpSpPr/>
          <p:nvPr/>
        </p:nvGrpSpPr>
        <p:grpSpPr>
          <a:xfrm>
            <a:off x="551446" y="2316622"/>
            <a:ext cx="5464020" cy="3331062"/>
            <a:chOff x="3239744" y="2530115"/>
            <a:chExt cx="4592859" cy="2742605"/>
          </a:xfrm>
        </p:grpSpPr>
        <p:pic>
          <p:nvPicPr>
            <p:cNvPr id="28" name="Picture 2" descr="Catchup Premi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08" t="29839" r="31569" b="14774"/>
            <a:stretch/>
          </p:blipFill>
          <p:spPr bwMode="auto">
            <a:xfrm>
              <a:off x="3767991" y="2530115"/>
              <a:ext cx="2688831" cy="274260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239744" y="2649379"/>
              <a:ext cx="1898468" cy="646331"/>
            </a:xfrm>
            <a:prstGeom prst="rect">
              <a:avLst/>
            </a:prstGeom>
            <a:noFill/>
          </p:spPr>
          <p:txBody>
            <a:bodyPr wrap="square" rtlCol="0">
              <a:spAutoFit/>
            </a:bodyPr>
            <a:lstStyle/>
            <a:p>
              <a:r>
                <a:rPr lang="en-GB"/>
                <a:t>Quality First Inclusive Teaching</a:t>
              </a:r>
            </a:p>
          </p:txBody>
        </p:sp>
        <p:sp>
          <p:nvSpPr>
            <p:cNvPr id="30" name="TextBox 29"/>
            <p:cNvSpPr txBox="1"/>
            <p:nvPr/>
          </p:nvSpPr>
          <p:spPr>
            <a:xfrm>
              <a:off x="5246245" y="4578428"/>
              <a:ext cx="1898468" cy="369332"/>
            </a:xfrm>
            <a:prstGeom prst="rect">
              <a:avLst/>
            </a:prstGeom>
            <a:noFill/>
          </p:spPr>
          <p:txBody>
            <a:bodyPr wrap="square" rtlCol="0">
              <a:spAutoFit/>
            </a:bodyPr>
            <a:lstStyle/>
            <a:p>
              <a:r>
                <a:rPr lang="en-GB"/>
                <a:t>Wider Strategies</a:t>
              </a:r>
            </a:p>
          </p:txBody>
        </p:sp>
        <p:sp>
          <p:nvSpPr>
            <p:cNvPr id="31" name="TextBox 30"/>
            <p:cNvSpPr txBox="1"/>
            <p:nvPr/>
          </p:nvSpPr>
          <p:spPr>
            <a:xfrm>
              <a:off x="5934135" y="3170490"/>
              <a:ext cx="1898468" cy="532152"/>
            </a:xfrm>
            <a:prstGeom prst="rect">
              <a:avLst/>
            </a:prstGeom>
            <a:noFill/>
          </p:spPr>
          <p:txBody>
            <a:bodyPr wrap="square" rtlCol="0">
              <a:spAutoFit/>
            </a:bodyPr>
            <a:lstStyle/>
            <a:p>
              <a:r>
                <a:rPr lang="en-GB">
                  <a:highlight>
                    <a:srgbClr val="FFFF00"/>
                  </a:highlight>
                </a:rPr>
                <a:t>Targeted Academic Support</a:t>
              </a:r>
            </a:p>
          </p:txBody>
        </p:sp>
      </p:grpSp>
      <p:sp>
        <p:nvSpPr>
          <p:cNvPr id="11" name="Rectangle 10"/>
          <p:cNvSpPr/>
          <p:nvPr/>
        </p:nvSpPr>
        <p:spPr>
          <a:xfrm>
            <a:off x="115861" y="144082"/>
            <a:ext cx="9890288" cy="584775"/>
          </a:xfrm>
          <a:prstGeom prst="rect">
            <a:avLst/>
          </a:prstGeom>
        </p:spPr>
        <p:txBody>
          <a:bodyPr wrap="square">
            <a:spAutoFit/>
          </a:bodyPr>
          <a:lstStyle/>
          <a:p>
            <a:r>
              <a:rPr lang="en-GB" sz="3200" b="1" u="sng">
                <a:latin typeface="Century Gothic" panose="020B0502020202020204" pitchFamily="34" charset="0"/>
              </a:rPr>
              <a:t>A Tiered Approach to Pupil Premium</a:t>
            </a:r>
            <a:endParaRPr lang="en-GB" sz="3200" b="1">
              <a:latin typeface="Century Gothic" panose="020B0502020202020204" pitchFamily="34" charset="0"/>
            </a:endParaRPr>
          </a:p>
        </p:txBody>
      </p:sp>
    </p:spTree>
    <p:extLst>
      <p:ext uri="{BB962C8B-B14F-4D97-AF65-F5344CB8AC3E}">
        <p14:creationId xmlns:p14="http://schemas.microsoft.com/office/powerpoint/2010/main" val="2690026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EFFF"/>
        </a:solidFill>
        <a:effectLst/>
      </p:bgPr>
    </p:bg>
    <p:spTree>
      <p:nvGrpSpPr>
        <p:cNvPr id="1" name=""/>
        <p:cNvGrpSpPr/>
        <p:nvPr/>
      </p:nvGrpSpPr>
      <p:grpSpPr>
        <a:xfrm>
          <a:off x="0" y="0"/>
          <a:ext cx="0" cy="0"/>
          <a:chOff x="0" y="0"/>
          <a:chExt cx="0" cy="0"/>
        </a:xfrm>
      </p:grpSpPr>
      <p:sp>
        <p:nvSpPr>
          <p:cNvPr id="2" name="Rectangle 1"/>
          <p:cNvSpPr/>
          <p:nvPr/>
        </p:nvSpPr>
        <p:spPr>
          <a:xfrm>
            <a:off x="115861" y="144082"/>
            <a:ext cx="9890288" cy="584775"/>
          </a:xfrm>
          <a:prstGeom prst="rect">
            <a:avLst/>
          </a:prstGeom>
        </p:spPr>
        <p:txBody>
          <a:bodyPr wrap="square">
            <a:spAutoFit/>
          </a:bodyPr>
          <a:lstStyle/>
          <a:p>
            <a:r>
              <a:rPr lang="en-GB" sz="3200" b="1" u="sng">
                <a:latin typeface="Century Gothic" panose="020B0502020202020204" pitchFamily="34" charset="0"/>
              </a:rPr>
              <a:t>What it looks like at Sacred Heart…</a:t>
            </a:r>
            <a:endParaRPr lang="en-GB" sz="3200" b="1">
              <a:latin typeface="Century Gothic" panose="020B0502020202020204" pitchFamily="34" charset="0"/>
            </a:endParaRPr>
          </a:p>
        </p:txBody>
      </p:sp>
      <p:sp>
        <p:nvSpPr>
          <p:cNvPr id="3" name="TextBox 2"/>
          <p:cNvSpPr txBox="1"/>
          <p:nvPr/>
        </p:nvSpPr>
        <p:spPr>
          <a:xfrm>
            <a:off x="4547561" y="927439"/>
            <a:ext cx="4458789" cy="461665"/>
          </a:xfrm>
          <a:prstGeom prst="rect">
            <a:avLst/>
          </a:prstGeom>
          <a:noFill/>
        </p:spPr>
        <p:txBody>
          <a:bodyPr wrap="square" rtlCol="0">
            <a:spAutoFit/>
          </a:bodyPr>
          <a:lstStyle/>
          <a:p>
            <a:r>
              <a:rPr lang="en-GB" sz="2400" b="1">
                <a:latin typeface="Century Gothic" panose="020B0502020202020204" pitchFamily="34" charset="0"/>
              </a:rPr>
              <a:t>Pupil Premium Champions</a:t>
            </a:r>
          </a:p>
        </p:txBody>
      </p:sp>
      <p:sp>
        <p:nvSpPr>
          <p:cNvPr id="4" name="Rectangle 3"/>
          <p:cNvSpPr/>
          <p:nvPr/>
        </p:nvSpPr>
        <p:spPr>
          <a:xfrm>
            <a:off x="4297400" y="1385780"/>
            <a:ext cx="4959110" cy="4086440"/>
          </a:xfrm>
          <a:prstGeom prst="rect">
            <a:avLst/>
          </a:prstGeom>
        </p:spPr>
        <p:txBody>
          <a:bodyPr wrap="square">
            <a:spAutoFit/>
          </a:bodyPr>
          <a:lstStyle/>
          <a:p>
            <a:pPr algn="ctr">
              <a:lnSpc>
                <a:spcPct val="119000"/>
              </a:lnSpc>
              <a:spcAft>
                <a:spcPts val="600"/>
              </a:spcAft>
            </a:pPr>
            <a:r>
              <a:rPr lang="en-GB" sz="2000" kern="1400">
                <a:solidFill>
                  <a:srgbClr val="000000"/>
                </a:solidFill>
                <a:latin typeface="Century Gothic" panose="020B0502020202020204" pitchFamily="34" charset="0"/>
              </a:rPr>
              <a:t>Alongside the class teacher and teaching assistant, the pupil premium champion works closely with the children to help them achieve success with their targets. They liaise closely with the class teacher, SEND advisor, and the schools ELSA (Emotional literacy Support Assistant) to plan interventions/support that will compliment the learning they are doing in class and close any gaps. </a:t>
            </a:r>
          </a:p>
        </p:txBody>
      </p:sp>
      <p:pic>
        <p:nvPicPr>
          <p:cNvPr id="2052" name="Picture 4" descr="Champion cup icon Royalty Free Vector Image - Vecto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418"/>
          <a:stretch/>
        </p:blipFill>
        <p:spPr bwMode="auto">
          <a:xfrm>
            <a:off x="10006149" y="1931262"/>
            <a:ext cx="1638833" cy="234092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0EA29E5-4C09-11D1-F29F-4F2512190837}"/>
              </a:ext>
            </a:extLst>
          </p:cNvPr>
          <p:cNvSpPr txBox="1"/>
          <p:nvPr/>
        </p:nvSpPr>
        <p:spPr>
          <a:xfrm>
            <a:off x="216310" y="1209368"/>
            <a:ext cx="2969342" cy="369332"/>
          </a:xfrm>
          <a:prstGeom prst="rect">
            <a:avLst/>
          </a:prstGeom>
          <a:noFill/>
        </p:spPr>
        <p:txBody>
          <a:bodyPr wrap="square" lIns="91440" tIns="45720" rIns="91440" bIns="45720" rtlCol="0" anchor="t">
            <a:spAutoFit/>
          </a:bodyPr>
          <a:lstStyle/>
          <a:p>
            <a:endParaRPr lang="en-GB"/>
          </a:p>
        </p:txBody>
      </p:sp>
      <p:pic>
        <p:nvPicPr>
          <p:cNvPr id="6" name="Picture 5" descr="A person smiling at camera&#10;&#10;Description automatically generated">
            <a:extLst>
              <a:ext uri="{FF2B5EF4-FFF2-40B4-BE49-F238E27FC236}">
                <a16:creationId xmlns:a16="http://schemas.microsoft.com/office/drawing/2014/main" id="{32BFD4AE-01B1-352E-CDD6-0E4B2B1569D7}"/>
              </a:ext>
            </a:extLst>
          </p:cNvPr>
          <p:cNvPicPr>
            <a:picLocks noChangeAspect="1"/>
          </p:cNvPicPr>
          <p:nvPr/>
        </p:nvPicPr>
        <p:blipFill rotWithShape="1">
          <a:blip r:embed="rId4">
            <a:extLst>
              <a:ext uri="{28A0092B-C50C-407E-A947-70E740481C1C}">
                <a14:useLocalDpi xmlns:a14="http://schemas.microsoft.com/office/drawing/2010/main" val="0"/>
              </a:ext>
            </a:extLst>
          </a:blip>
          <a:srcRect l="7819" t="13674" r="13601"/>
          <a:stretch/>
        </p:blipFill>
        <p:spPr>
          <a:xfrm>
            <a:off x="1229711" y="965713"/>
            <a:ext cx="1639614" cy="1779972"/>
          </a:xfrm>
          <a:prstGeom prst="rect">
            <a:avLst/>
          </a:prstGeom>
        </p:spPr>
      </p:pic>
      <p:sp>
        <p:nvSpPr>
          <p:cNvPr id="7" name="TextBox 6">
            <a:extLst>
              <a:ext uri="{FF2B5EF4-FFF2-40B4-BE49-F238E27FC236}">
                <a16:creationId xmlns:a16="http://schemas.microsoft.com/office/drawing/2014/main" id="{1C38F401-4647-82CF-A198-0903DD2BCA0F}"/>
              </a:ext>
            </a:extLst>
          </p:cNvPr>
          <p:cNvSpPr txBox="1"/>
          <p:nvPr/>
        </p:nvSpPr>
        <p:spPr>
          <a:xfrm>
            <a:off x="589046" y="2804862"/>
            <a:ext cx="2969341" cy="523220"/>
          </a:xfrm>
          <a:prstGeom prst="rect">
            <a:avLst/>
          </a:prstGeom>
          <a:noFill/>
        </p:spPr>
        <p:txBody>
          <a:bodyPr wrap="square" rtlCol="0">
            <a:spAutoFit/>
          </a:bodyPr>
          <a:lstStyle/>
          <a:p>
            <a:pPr algn="ctr"/>
            <a:r>
              <a:rPr lang="en-GB" sz="1400"/>
              <a:t>Mrs Keast – Teacher and Pupil Premium Specialist</a:t>
            </a:r>
          </a:p>
        </p:txBody>
      </p:sp>
      <p:pic>
        <p:nvPicPr>
          <p:cNvPr id="9" name="Picture 8" descr="A person with long brown hair&#10;&#10;Description automatically generated">
            <a:extLst>
              <a:ext uri="{FF2B5EF4-FFF2-40B4-BE49-F238E27FC236}">
                <a16:creationId xmlns:a16="http://schemas.microsoft.com/office/drawing/2014/main" id="{C5F22D4B-B41E-EF74-686E-4F9903857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154825" y="3770516"/>
            <a:ext cx="1789386" cy="1192924"/>
          </a:xfrm>
          <a:prstGeom prst="rect">
            <a:avLst/>
          </a:prstGeom>
        </p:spPr>
      </p:pic>
      <p:sp>
        <p:nvSpPr>
          <p:cNvPr id="10" name="TextBox 9">
            <a:extLst>
              <a:ext uri="{FF2B5EF4-FFF2-40B4-BE49-F238E27FC236}">
                <a16:creationId xmlns:a16="http://schemas.microsoft.com/office/drawing/2014/main" id="{C3D407E6-B768-7EEE-1522-B1E127C0337B}"/>
              </a:ext>
            </a:extLst>
          </p:cNvPr>
          <p:cNvSpPr txBox="1"/>
          <p:nvPr/>
        </p:nvSpPr>
        <p:spPr>
          <a:xfrm>
            <a:off x="589046" y="5213934"/>
            <a:ext cx="2969341" cy="523220"/>
          </a:xfrm>
          <a:prstGeom prst="rect">
            <a:avLst/>
          </a:prstGeom>
          <a:noFill/>
        </p:spPr>
        <p:txBody>
          <a:bodyPr wrap="square" rtlCol="0">
            <a:spAutoFit/>
          </a:bodyPr>
          <a:lstStyle/>
          <a:p>
            <a:pPr algn="ctr"/>
            <a:r>
              <a:rPr lang="en-GB" sz="1400"/>
              <a:t>Mrs Genco-</a:t>
            </a:r>
            <a:r>
              <a:rPr lang="en-GB" sz="1400" err="1"/>
              <a:t>Billington</a:t>
            </a:r>
            <a:r>
              <a:rPr lang="en-GB" sz="1400"/>
              <a:t> – ELSA Support and HLTA</a:t>
            </a:r>
          </a:p>
        </p:txBody>
      </p:sp>
    </p:spTree>
    <p:extLst>
      <p:ext uri="{BB962C8B-B14F-4D97-AF65-F5344CB8AC3E}">
        <p14:creationId xmlns:p14="http://schemas.microsoft.com/office/powerpoint/2010/main" val="189411612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13</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support offered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Poulner Junior School</dc:creator>
  <cp:revision>1</cp:revision>
  <cp:lastPrinted>2022-03-10T14:30:03Z</cp:lastPrinted>
  <dcterms:created xsi:type="dcterms:W3CDTF">2022-03-02T21:04:47Z</dcterms:created>
  <dcterms:modified xsi:type="dcterms:W3CDTF">2024-02-07T14:24:11Z</dcterms:modified>
</cp:coreProperties>
</file>