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43"/>
  </p:notesMasterIdLst>
  <p:handoutMasterIdLst>
    <p:handoutMasterId r:id="rId44"/>
  </p:handoutMasterIdLst>
  <p:sldIdLst>
    <p:sldId id="280" r:id="rId5"/>
    <p:sldId id="365" r:id="rId6"/>
    <p:sldId id="457" r:id="rId7"/>
    <p:sldId id="494" r:id="rId8"/>
    <p:sldId id="363" r:id="rId9"/>
    <p:sldId id="384" r:id="rId10"/>
    <p:sldId id="483" r:id="rId11"/>
    <p:sldId id="496" r:id="rId12"/>
    <p:sldId id="355" r:id="rId13"/>
    <p:sldId id="516" r:id="rId14"/>
    <p:sldId id="518" r:id="rId15"/>
    <p:sldId id="522" r:id="rId16"/>
    <p:sldId id="334" r:id="rId17"/>
    <p:sldId id="517" r:id="rId18"/>
    <p:sldId id="523" r:id="rId19"/>
    <p:sldId id="509" r:id="rId20"/>
    <p:sldId id="519" r:id="rId21"/>
    <p:sldId id="391" r:id="rId22"/>
    <p:sldId id="400" r:id="rId23"/>
    <p:sldId id="418" r:id="rId24"/>
    <p:sldId id="431" r:id="rId25"/>
    <p:sldId id="446" r:id="rId26"/>
    <p:sldId id="462" r:id="rId27"/>
    <p:sldId id="475" r:id="rId28"/>
    <p:sldId id="487" r:id="rId29"/>
    <p:sldId id="498" r:id="rId30"/>
    <p:sldId id="511" r:id="rId31"/>
    <p:sldId id="512" r:id="rId32"/>
    <p:sldId id="513" r:id="rId33"/>
    <p:sldId id="520" r:id="rId34"/>
    <p:sldId id="514" r:id="rId35"/>
    <p:sldId id="521" r:id="rId36"/>
    <p:sldId id="515" r:id="rId37"/>
    <p:sldId id="311" r:id="rId38"/>
    <p:sldId id="312" r:id="rId39"/>
    <p:sldId id="281" r:id="rId40"/>
    <p:sldId id="510" r:id="rId41"/>
    <p:sldId id="286" r:id="rId4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Sassoon Infant Rg" panose="02000503030000020003" charset="0"/>
      <p:regular r:id="rId49"/>
      <p:bold r:id="rId50"/>
    </p:embeddedFont>
    <p:embeddedFont>
      <p:font typeface="Twinkl" panose="020B0604020202020204" charset="0"/>
      <p:regular r:id="rId51"/>
      <p:bold r:id="rId52"/>
    </p:embeddedFont>
    <p:embeddedFont>
      <p:font typeface="Twinkl SemiBold" charset="0"/>
      <p:bold r:id="rId5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74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482">
          <p15:clr>
            <a:srgbClr val="A4A3A4"/>
          </p15:clr>
        </p15:guide>
        <p15:guide id="5" orient="horz" pos="3838">
          <p15:clr>
            <a:srgbClr val="A4A3A4"/>
          </p15:clr>
        </p15:guide>
        <p15:guide id="6" pos="2880">
          <p15:clr>
            <a:srgbClr val="A4A3A4"/>
          </p15:clr>
        </p15:guide>
        <p15:guide id="7" pos="340">
          <p15:clr>
            <a:srgbClr val="A4A3A4"/>
          </p15:clr>
        </p15:guide>
        <p15:guide id="8" pos="5420">
          <p15:clr>
            <a:srgbClr val="A4A3A4"/>
          </p15:clr>
        </p15:guide>
        <p15:guide id="9" pos="476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7C"/>
    <a:srgbClr val="006BBB"/>
    <a:srgbClr val="F1BF00"/>
    <a:srgbClr val="6EDAA4"/>
    <a:srgbClr val="21A6F9"/>
    <a:srgbClr val="4AA1D9"/>
    <a:srgbClr val="ACDDFC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3" autoAdjust="0"/>
    <p:restoredTop sz="76384" autoAdjust="0"/>
  </p:normalViewPr>
  <p:slideViewPr>
    <p:cSldViewPr snapToGrid="0">
      <p:cViewPr varScale="1">
        <p:scale>
          <a:sx n="51" d="100"/>
          <a:sy n="51" d="100"/>
        </p:scale>
        <p:origin x="1668" y="80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168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D166ED-D6AC-4931-9A51-B4987B0077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DED990-09B7-4059-B4EB-8F6271D9DE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3D76F92-E771-45DB-9E89-F8600EDD0212}" type="datetimeFigureOut">
              <a:rPr lang="en-GB"/>
              <a:pPr>
                <a:defRPr/>
              </a:pPr>
              <a:t>11/12/2021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F19B9-1689-4F97-93FE-142423B19C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C8FB3-A07B-44FF-85B6-1F0FA0B47E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6D93A9A2-0529-4637-BA22-D91C7635112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99889E-04C9-419A-B375-1B2162FA07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BA26B-DD70-4F82-968F-87886FAEA1A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62713A-BDB2-46B6-A5A7-46FF12A40CD8}" type="datetimeFigureOut">
              <a:rPr lang="en-GB"/>
              <a:pPr>
                <a:defRPr/>
              </a:pPr>
              <a:t>11/12/2021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8BCBCBA-F15A-4098-95C2-27E4C2DEB9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2AC5837-CDF0-4D1A-9BEE-D30FFBA97A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C6125-D771-4834-ACE9-5E40D350C5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4813C-DE09-4FE9-83B8-8803CC5E0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04D925FF-C561-43F6-BE1C-053EAFC5F88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4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589D6E9-DD4A-48DA-8BE2-A1F93AFB73D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-1111249" y="780521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676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1D81165A-5E31-4DF9-9E73-697509B47588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D8DAD03D-176E-4968-96D0-2E706562B5C4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292AEA-5415-4C7B-84A9-C9962664B505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9FE5CD-F8AB-4335-B83C-E5B834A3501E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A3C5745B-2954-4B05-A08D-7E036D930838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6910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45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DE8CD7A-BD65-40C9-AB6A-ED951C6608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14E5CA1-F762-40FB-BB6B-FFB0391E64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Arial" panose="020B0604020202020204" pitchFamily="34" charset="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Arial" panose="020B0604020202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youtube.com/watch?v=XuabXR_4-o8&amp;list=RDXuabXR_4-o8&amp;start_radio=1&amp;t=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qk4bcnBqls" TargetMode="External"/><Relationship Id="rId5" Type="http://schemas.openxmlformats.org/officeDocument/2006/relationships/hyperlink" Target="https://www.youtube.com/watch?v=W-fFHeTX70Q&amp;vl=en" TargetMode="External"/><Relationship Id="rId4" Type="http://schemas.openxmlformats.org/officeDocument/2006/relationships/hyperlink" Target="https://www.youtube.com/watch?v=J-4Nn57VWa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JQm5aSjX6g" TargetMode="External"/><Relationship Id="rId2" Type="http://schemas.openxmlformats.org/officeDocument/2006/relationships/hyperlink" Target="https://www.youtube.com/watch?v=1HA4lGbrFS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W-fFHeTX70Q&amp;vl=en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DB6C699-47E0-4A69-BDD6-D8D5EE0D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/>
            <a:r>
              <a:rPr lang="en-GB" altLang="en-US" dirty="0">
                <a:latin typeface="Twinkl SemiBold"/>
              </a:rPr>
              <a:t>Praise Assembly</a:t>
            </a:r>
            <a:br>
              <a:rPr lang="en-GB" altLang="en-US" dirty="0">
                <a:latin typeface="Twinkl SemiBold" charset="0"/>
              </a:rPr>
            </a:br>
            <a:r>
              <a:rPr lang="en-GB" altLang="en-US" dirty="0">
                <a:latin typeface="Twinkl SemiBold"/>
              </a:rPr>
              <a:t>Monday 13 December 2021</a:t>
            </a:r>
            <a:endParaRPr lang="en-GB" altLang="en-US" dirty="0">
              <a:latin typeface="Twinkl SemiBold" charset="0"/>
            </a:endParaRPr>
          </a:p>
        </p:txBody>
      </p:sp>
      <p:sp>
        <p:nvSpPr>
          <p:cNvPr id="8195" name="TextBox 4">
            <a:extLst>
              <a:ext uri="{FF2B5EF4-FFF2-40B4-BE49-F238E27FC236}">
                <a16:creationId xmlns:a16="http://schemas.microsoft.com/office/drawing/2014/main" id="{77C747C1-548A-4DF3-837E-66C9FE28F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5768975"/>
            <a:ext cx="5330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Live, Learn, Love</a:t>
            </a:r>
          </a:p>
        </p:txBody>
      </p:sp>
      <p:sp>
        <p:nvSpPr>
          <p:cNvPr id="8196" name="TextBox 1">
            <a:extLst>
              <a:ext uri="{FF2B5EF4-FFF2-40B4-BE49-F238E27FC236}">
                <a16:creationId xmlns:a16="http://schemas.microsoft.com/office/drawing/2014/main" id="{BB76A725-8D13-4410-A25D-F460742E8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1719263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8197" name="Content Placeholder 1">
            <a:extLst>
              <a:ext uri="{FF2B5EF4-FFF2-40B4-BE49-F238E27FC236}">
                <a16:creationId xmlns:a16="http://schemas.microsoft.com/office/drawing/2014/main" id="{B560B177-D2D2-4ACE-9CDF-1A4824790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4578350"/>
          </a:xfrm>
        </p:spPr>
        <p:txBody>
          <a:bodyPr/>
          <a:lstStyle/>
          <a:p>
            <a:endParaRPr lang="en-GB" altLang="en-US">
              <a:latin typeface="Twinkl" charset="0"/>
            </a:endParaRPr>
          </a:p>
          <a:p>
            <a:endParaRPr lang="en-GB" altLang="en-US">
              <a:latin typeface="Twinkl" charset="0"/>
            </a:endParaRPr>
          </a:p>
        </p:txBody>
      </p:sp>
      <p:pic>
        <p:nvPicPr>
          <p:cNvPr id="8198" name="Picture 6" descr="\\SH-SERVER-01\Staff$\latkins\Downloads\Heart.jpeg">
            <a:hlinkClick r:id="rId2"/>
            <a:extLst>
              <a:ext uri="{FF2B5EF4-FFF2-40B4-BE49-F238E27FC236}">
                <a16:creationId xmlns:a16="http://schemas.microsoft.com/office/drawing/2014/main" id="{C25BD8F4-BCC4-4FC6-B789-B1199C6B0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1866900"/>
            <a:ext cx="5299075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2">
            <a:extLst>
              <a:ext uri="{FF2B5EF4-FFF2-40B4-BE49-F238E27FC236}">
                <a16:creationId xmlns:a16="http://schemas.microsoft.com/office/drawing/2014/main" id="{2FD50179-26BF-410C-A8CB-0A05D4B1B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5062538"/>
            <a:ext cx="2111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hlinkClick r:id="rId4"/>
              </a:rPr>
              <a:t>Top 25 Classical pieces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8200" name="TextBox 1">
            <a:extLst>
              <a:ext uri="{FF2B5EF4-FFF2-40B4-BE49-F238E27FC236}">
                <a16:creationId xmlns:a16="http://schemas.microsoft.com/office/drawing/2014/main" id="{7835C3E1-4631-4102-9CE5-08D8C1CCD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1719263"/>
            <a:ext cx="1795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hlinkClick r:id="rId5"/>
              </a:rPr>
              <a:t>Best of Beethoven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8201" name="TextBox 1">
            <a:extLst>
              <a:ext uri="{FF2B5EF4-FFF2-40B4-BE49-F238E27FC236}">
                <a16:creationId xmlns:a16="http://schemas.microsoft.com/office/drawing/2014/main" id="{63D1DA9E-A787-4FFE-9963-8A90F37E0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2830513"/>
            <a:ext cx="1192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hlinkClick r:id="rId6"/>
              </a:rPr>
              <a:t>Wagner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BDBB-955E-4C7B-8E8F-B09639B38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Birmingham artist William Willard MBE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68809B-5BFF-4DFD-9717-48BA778F8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99" t="2939" r="-24899" b="-2939"/>
          <a:stretch/>
        </p:blipFill>
        <p:spPr>
          <a:xfrm>
            <a:off x="457198" y="1607768"/>
            <a:ext cx="3225454" cy="4578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087CD6-1137-48C4-9383-0410CDA38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57" t="2939" r="-26057" b="-2939"/>
          <a:stretch/>
        </p:blipFill>
        <p:spPr>
          <a:xfrm>
            <a:off x="2542330" y="1607768"/>
            <a:ext cx="3748717" cy="4578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0B8F7-B4E3-4B62-B7D5-80CB7FD77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220" y="1607768"/>
            <a:ext cx="3689782" cy="2493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9F4E91-BFE3-4913-8F5C-4DC9CA922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672" y="4101295"/>
            <a:ext cx="3271330" cy="20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8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57643-6040-4557-AD86-02027B9CF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1734" y="478895"/>
            <a:ext cx="8220075" cy="994306"/>
          </a:xfrm>
        </p:spPr>
        <p:txBody>
          <a:bodyPr/>
          <a:lstStyle/>
          <a:p>
            <a:r>
              <a:rPr lang="en-GB" dirty="0"/>
              <a:t>		  Storm Barra batters UK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010042-3389-4127-891C-2DBC0DBE4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872" y="1753622"/>
            <a:ext cx="7052675" cy="4352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BDF6F-7F65-4F88-A0B3-04E65CD19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06" y="478895"/>
            <a:ext cx="1441358" cy="127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50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0B960-1006-4BBA-9B3A-5A804366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Omicron variant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DA7451-29D8-4AF9-8039-25FBA64B8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298" y="1383877"/>
            <a:ext cx="7653403" cy="499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29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B4D947F8-2D70-4ACB-A5B7-F1586B16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endParaRPr lang="en-GB" altLang="en-US">
              <a:latin typeface="Twinkl SemiBold" charset="0"/>
            </a:endParaRPr>
          </a:p>
        </p:txBody>
      </p:sp>
      <p:pic>
        <p:nvPicPr>
          <p:cNvPr id="11267" name="Content Placeholder 3">
            <a:extLst>
              <a:ext uri="{FF2B5EF4-FFF2-40B4-BE49-F238E27FC236}">
                <a16:creationId xmlns:a16="http://schemas.microsoft.com/office/drawing/2014/main" id="{4E978701-29BD-4F65-8E43-23527C5440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488" y="808038"/>
            <a:ext cx="7770812" cy="51657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E43B-CD73-443D-8AD5-D7866105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691838"/>
            <a:ext cx="8220075" cy="994306"/>
          </a:xfrm>
        </p:spPr>
        <p:txBody>
          <a:bodyPr/>
          <a:lstStyle/>
          <a:p>
            <a:r>
              <a:rPr lang="en-GB" dirty="0"/>
              <a:t>Diplomatic boycott-Countries pull out due to human rights concerns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35C701-19E4-4138-A3B5-AE87188EB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8" y="2003816"/>
            <a:ext cx="7853558" cy="44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47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31E78-81C9-4194-8E21-CE77D1CA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Tornado kills dozens </a:t>
            </a:r>
            <a:r>
              <a:rPr lang="en-GB"/>
              <a:t>in Kentucky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CE7A27-677C-4AFB-8211-EB9229F64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828" y="1595241"/>
            <a:ext cx="7628814" cy="45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93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718EAF-C646-4E88-8C62-13E4B8221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69" y="582112"/>
            <a:ext cx="2909360" cy="1758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03482C-F2B6-4CE8-B20E-6B6D8CE7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719" y="542221"/>
            <a:ext cx="2661083" cy="1861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4FD409-FCDE-44A6-8CFF-3FF0EEBD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08FED2-84BD-4BD5-A628-ECB80AB74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79202" y="2079321"/>
            <a:ext cx="4168237" cy="2853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5D31B-D6F4-4BC4-87E0-E4ABA1EE6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194" y="4517147"/>
            <a:ext cx="2650920" cy="1987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1A3EEE-CC08-4807-8A95-42E442524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27" y="4517147"/>
            <a:ext cx="2677155" cy="186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3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0F2C0-AC05-458B-A611-ED02776F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b="0" dirty="0"/>
            </a:br>
            <a:r>
              <a:rPr lang="en-GB" sz="2400" dirty="0"/>
              <a:t>The number of people who have received a booster or third dose vaccination for COVID-19 in the UK</a:t>
            </a:r>
            <a:br>
              <a:rPr lang="en-GB" sz="2400" dirty="0"/>
            </a:br>
            <a:r>
              <a:rPr lang="en-GB" sz="2400" b="0" dirty="0"/>
              <a:t>Over 20 million people have received a third vaccination.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FD4571-7033-45DA-84CD-D878F19DC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885" y="2187184"/>
            <a:ext cx="7632700" cy="373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20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67B2-D0B9-496D-B2FA-3A84E732C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CF8588-F0A0-46BA-80BB-E337CDF5F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" y="0"/>
            <a:ext cx="9284723" cy="711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45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9C746-C9C1-48C9-8B4E-58D7046D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C68FF7-3D2F-491D-9A44-A2C65E851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6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CE27F-E9C0-4F80-866D-A9A5C6C0C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70D406-C1F9-4DDE-9265-70F87F8BC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40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32D5A-8EDE-4256-98CA-7E1ED5AD4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897659-938A-4AA2-8D3B-E651B94FD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05" y="0"/>
            <a:ext cx="9112195" cy="68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5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CCEB-3C21-4DC8-9B7C-4E9C740E5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Line-Peter Doig 1959-British painter. White Canoe $11.3 million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4D36BC-F2AC-4D25-A331-03AF7FB2D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965" y="1702706"/>
            <a:ext cx="5244069" cy="44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00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E7496-225E-4275-8A1B-750612E53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92B3D-5DEB-413E-964A-338170251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7513E-1DA5-474C-A46C-F8192F67F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15562" cy="691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65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DE15-F70F-4AC5-AB54-3715D470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9AC302-9A68-4E17-B300-A10E666A2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717" y="0"/>
            <a:ext cx="9159903" cy="686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76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B361-A739-4133-B3F9-B2F89D52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F3C24C-BA7F-4F1F-838B-5BC46058B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80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61171-0033-467E-B482-5BE2C6313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B5A9F7-65F7-43DB-B12B-ABB52A520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9821" y="-98957"/>
            <a:ext cx="9263717" cy="69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76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F748-4A9A-4E67-8D84-5B5AD38B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1930AB-503D-4EDF-B136-CBD8C879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3" y="4157"/>
            <a:ext cx="9138457" cy="685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41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06876-6116-48A5-82B6-4C324BAB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D7026-12D6-4279-9868-52B211715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5DAB6-7BA5-4D20-8BC4-8691E9EDC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2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BEC5E-E82E-4016-BD2B-BCBCB3D0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E1FE6E-5681-4A70-862F-5791C94E1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25931" cy="684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62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DA4-D9F1-4D77-A492-B9DE6C76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D11795-B4E4-4234-8F28-56DA91960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8409"/>
            <a:ext cx="9144000" cy="70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94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1ED1-B85B-49BD-BAB8-0FFA6A5F6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ADVENT- Week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3FEE47-9A12-4274-969E-71F02B5EC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727" y="1352811"/>
            <a:ext cx="8121517" cy="485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83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37AC-7E9C-4A27-A339-69EE65E8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ED474D-32B9-47CB-862F-4A57B2206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51191" cy="693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9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619A6-33BC-4A0D-A951-E4E49012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9EB3CB-C487-49BA-8487-A5C1A4212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91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0C81E-DAFE-4ECF-9921-C9EEC0659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7B25B6-BDB9-4665-A3AA-0D8AEFAB4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9591"/>
            <a:ext cx="9276243" cy="69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46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23A44-6CF1-45CD-808C-1C376392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085BD1-6707-444D-82A6-F86A31046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561" y="0"/>
            <a:ext cx="9188561" cy="689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30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ADC6DE4A-C66D-4F7F-80B9-1654B645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br>
              <a:rPr lang="en-GB" altLang="en-US">
                <a:latin typeface="Twinkl SemiBold" charset="0"/>
              </a:rPr>
            </a:br>
            <a:endParaRPr lang="en-GB" altLang="en-US">
              <a:latin typeface="Twinkl SemiBold" charset="0"/>
            </a:endParaRP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BF3BDB2E-F192-4DA2-BC2F-94D59417B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4578350"/>
          </a:xfrm>
        </p:spPr>
        <p:txBody>
          <a:bodyPr/>
          <a:lstStyle/>
          <a:p>
            <a:endParaRPr lang="en-GB" altLang="en-US" dirty="0">
              <a:latin typeface="Twinkl" charset="0"/>
            </a:endParaRPr>
          </a:p>
        </p:txBody>
      </p:sp>
      <p:pic>
        <p:nvPicPr>
          <p:cNvPr id="31748" name="Picture 1" descr="Image result for emoji for independent">
            <a:extLst>
              <a:ext uri="{FF2B5EF4-FFF2-40B4-BE49-F238E27FC236}">
                <a16:creationId xmlns:a16="http://schemas.microsoft.com/office/drawing/2014/main" id="{B4780CD7-83B4-45D5-B3B9-540D5EB9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1" y="829253"/>
            <a:ext cx="1885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3" descr="Image result for emoji for perseverance">
            <a:extLst>
              <a:ext uri="{FF2B5EF4-FFF2-40B4-BE49-F238E27FC236}">
                <a16:creationId xmlns:a16="http://schemas.microsoft.com/office/drawing/2014/main" id="{E7C135BE-FE92-4EBC-AFBA-FFB95C1E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94" y="1239211"/>
            <a:ext cx="2676525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0" descr="Image result for emoji for cooperation">
            <a:extLst>
              <a:ext uri="{FF2B5EF4-FFF2-40B4-BE49-F238E27FC236}">
                <a16:creationId xmlns:a16="http://schemas.microsoft.com/office/drawing/2014/main" id="{62B76A9A-90F9-47A4-9BF0-1EB53A06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4" y="3638550"/>
            <a:ext cx="213518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2" descr="Image result for empathy emoji">
            <a:extLst>
              <a:ext uri="{FF2B5EF4-FFF2-40B4-BE49-F238E27FC236}">
                <a16:creationId xmlns:a16="http://schemas.microsoft.com/office/drawing/2014/main" id="{CE9434B9-7BE7-409A-A34E-07C592BA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9" t="17487" r="34708" b="37573"/>
          <a:stretch>
            <a:fillRect/>
          </a:stretch>
        </p:blipFill>
        <p:spPr bwMode="auto">
          <a:xfrm>
            <a:off x="3622675" y="3240881"/>
            <a:ext cx="20669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4" descr="Related image">
            <a:extLst>
              <a:ext uri="{FF2B5EF4-FFF2-40B4-BE49-F238E27FC236}">
                <a16:creationId xmlns:a16="http://schemas.microsoft.com/office/drawing/2014/main" id="{F140756B-982E-42C1-857B-C9D44DD9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57" y="3189288"/>
            <a:ext cx="18954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23" descr="Image result for smiley emoji">
            <a:extLst>
              <a:ext uri="{FF2B5EF4-FFF2-40B4-BE49-F238E27FC236}">
                <a16:creationId xmlns:a16="http://schemas.microsoft.com/office/drawing/2014/main" id="{A470E7C9-C9B9-464D-808D-2CD0AF6AA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1002812"/>
            <a:ext cx="16081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Text Box 2">
            <a:extLst>
              <a:ext uri="{FF2B5EF4-FFF2-40B4-BE49-F238E27FC236}">
                <a16:creationId xmlns:a16="http://schemas.microsoft.com/office/drawing/2014/main" id="{E9646002-7918-4C76-9FFA-C8E86196E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14788" y="1857375"/>
            <a:ext cx="288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altLang="en-US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58" name="Text Box 6">
            <a:extLst>
              <a:ext uri="{FF2B5EF4-FFF2-40B4-BE49-F238E27FC236}">
                <a16:creationId xmlns:a16="http://schemas.microsoft.com/office/drawing/2014/main" id="{D549298C-77B5-4B3E-9B11-DE9A7EC8D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" y="2779712"/>
            <a:ext cx="31130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Independence </a:t>
            </a:r>
            <a:endParaRPr lang="en-US" alt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59" name="Text Box 7">
            <a:extLst>
              <a:ext uri="{FF2B5EF4-FFF2-40B4-BE49-F238E27FC236}">
                <a16:creationId xmlns:a16="http://schemas.microsoft.com/office/drawing/2014/main" id="{CB3BD6F4-C92D-485B-8A8F-A45C7FDE1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4394" y="2694948"/>
            <a:ext cx="2832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Perseverance </a:t>
            </a:r>
            <a:endParaRPr lang="en-US" alt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60" name="Text Box 9">
            <a:extLst>
              <a:ext uri="{FF2B5EF4-FFF2-40B4-BE49-F238E27FC236}">
                <a16:creationId xmlns:a16="http://schemas.microsoft.com/office/drawing/2014/main" id="{B9428B84-3234-49A2-B3B5-410B93648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044" y="2631587"/>
            <a:ext cx="2813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Enthusiasm </a:t>
            </a:r>
            <a:endParaRPr lang="en-US" alt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61" name="Text Box 11">
            <a:extLst>
              <a:ext uri="{FF2B5EF4-FFF2-40B4-BE49-F238E27FC236}">
                <a16:creationId xmlns:a16="http://schemas.microsoft.com/office/drawing/2014/main" id="{08FB7B62-E4B6-4116-9694-0861E02E4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85" y="5131378"/>
            <a:ext cx="2554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Cooperation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alt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62" name="Text Box 13">
            <a:extLst>
              <a:ext uri="{FF2B5EF4-FFF2-40B4-BE49-F238E27FC236}">
                <a16:creationId xmlns:a16="http://schemas.microsoft.com/office/drawing/2014/main" id="{824B7114-102C-4C96-8D56-C57E6D938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4394" y="4928394"/>
            <a:ext cx="2578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Empathy </a:t>
            </a:r>
            <a:endParaRPr lang="en-GB" altLang="en-US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63" name="Text Box 15">
            <a:extLst>
              <a:ext uri="{FF2B5EF4-FFF2-40B4-BE49-F238E27FC236}">
                <a16:creationId xmlns:a16="http://schemas.microsoft.com/office/drawing/2014/main" id="{16BB0EF4-F6F3-4194-A4D2-CF823D997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113" y="5084763"/>
            <a:ext cx="2443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Confidence </a:t>
            </a:r>
            <a:endParaRPr lang="en-GB" alt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64" name="Text Box 16">
            <a:extLst>
              <a:ext uri="{FF2B5EF4-FFF2-40B4-BE49-F238E27FC236}">
                <a16:creationId xmlns:a16="http://schemas.microsoft.com/office/drawing/2014/main" id="{3698CDA2-ABAB-40FC-A212-9FC7B9C0B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787" y="5181600"/>
            <a:ext cx="3241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65" name="Text Box 17">
            <a:extLst>
              <a:ext uri="{FF2B5EF4-FFF2-40B4-BE49-F238E27FC236}">
                <a16:creationId xmlns:a16="http://schemas.microsoft.com/office/drawing/2014/main" id="{AF5133C4-36E0-4374-AA8C-5EC7541B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3709" y="5448300"/>
            <a:ext cx="3000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66" name="Text Box 18">
            <a:extLst>
              <a:ext uri="{FF2B5EF4-FFF2-40B4-BE49-F238E27FC236}">
                <a16:creationId xmlns:a16="http://schemas.microsoft.com/office/drawing/2014/main" id="{B11F02E0-84A1-40C0-8AFE-B2A631983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206" y="5265738"/>
            <a:ext cx="343363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67" name="Text Box 19">
            <a:extLst>
              <a:ext uri="{FF2B5EF4-FFF2-40B4-BE49-F238E27FC236}">
                <a16:creationId xmlns:a16="http://schemas.microsoft.com/office/drawing/2014/main" id="{3B8A502C-7F3B-494B-AE48-10A07F000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9248775"/>
            <a:ext cx="287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altLang="en-US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68" name="Text Box 20">
            <a:extLst>
              <a:ext uri="{FF2B5EF4-FFF2-40B4-BE49-F238E27FC236}">
                <a16:creationId xmlns:a16="http://schemas.microsoft.com/office/drawing/2014/main" id="{7E21EFF2-3C95-44E4-80C8-BE816A1B9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9140825"/>
            <a:ext cx="325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69" name="Text Box 21">
            <a:extLst>
              <a:ext uri="{FF2B5EF4-FFF2-40B4-BE49-F238E27FC236}">
                <a16:creationId xmlns:a16="http://schemas.microsoft.com/office/drawing/2014/main" id="{2C338168-566E-4A27-80AC-C68D4EF8F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0" y="9064625"/>
            <a:ext cx="323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70" name="Rectangle 26">
            <a:extLst>
              <a:ext uri="{FF2B5EF4-FFF2-40B4-BE49-F238E27FC236}">
                <a16:creationId xmlns:a16="http://schemas.microsoft.com/office/drawing/2014/main" id="{072F6739-0419-4759-82F3-24B5FC49C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C6875A7F-DEC9-444D-BC36-DF5F3A3B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>
                <a:latin typeface="Twinkl SemiBold" charset="0"/>
              </a:rPr>
              <a:t>KS2 Character Muscles</a:t>
            </a:r>
          </a:p>
        </p:txBody>
      </p:sp>
      <p:pic>
        <p:nvPicPr>
          <p:cNvPr id="32771" name="Picture 25" descr="Image result for thinking emoji">
            <a:extLst>
              <a:ext uri="{FF2B5EF4-FFF2-40B4-BE49-F238E27FC236}">
                <a16:creationId xmlns:a16="http://schemas.microsoft.com/office/drawing/2014/main" id="{09C1201B-CC32-457A-9688-142A60164C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401" y="3871499"/>
            <a:ext cx="1666875" cy="1666875"/>
          </a:xfrm>
          <a:prstGeom prst="rect">
            <a:avLst/>
          </a:prstGeom>
          <a:noFill/>
        </p:spPr>
      </p:pic>
      <p:pic>
        <p:nvPicPr>
          <p:cNvPr id="32772" name="Picture 26" descr="Image result for respect emoji">
            <a:extLst>
              <a:ext uri="{FF2B5EF4-FFF2-40B4-BE49-F238E27FC236}">
                <a16:creationId xmlns:a16="http://schemas.microsoft.com/office/drawing/2014/main" id="{BFF07550-2105-414E-B61D-5E56D82D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13431"/>
          <a:stretch>
            <a:fillRect/>
          </a:stretch>
        </p:blipFill>
        <p:spPr bwMode="auto">
          <a:xfrm>
            <a:off x="3613330" y="3910441"/>
            <a:ext cx="248443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7" descr="Related image">
            <a:extLst>
              <a:ext uri="{FF2B5EF4-FFF2-40B4-BE49-F238E27FC236}">
                <a16:creationId xmlns:a16="http://schemas.microsoft.com/office/drawing/2014/main" id="{A057564E-66B9-4BDF-8CD4-4EFAF37EB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80" y="3776249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6">
            <a:extLst>
              <a:ext uri="{FF2B5EF4-FFF2-40B4-BE49-F238E27FC236}">
                <a16:creationId xmlns:a16="http://schemas.microsoft.com/office/drawing/2014/main" id="{2EE8B1E0-568E-43D8-A69C-B1FEC1DBB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105" y="5633789"/>
            <a:ext cx="2030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Concentration</a:t>
            </a:r>
            <a:endParaRPr lang="en-GB" altLang="en-US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93764C00-BD1E-4411-8E65-DFDA6AFC7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535" y="5556795"/>
            <a:ext cx="17589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</a:t>
            </a:r>
            <a:endParaRPr lang="en-GB" altLang="en-US" sz="2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776" name="Rectangle 8">
            <a:extLst>
              <a:ext uri="{FF2B5EF4-FFF2-40B4-BE49-F238E27FC236}">
                <a16:creationId xmlns:a16="http://schemas.microsoft.com/office/drawing/2014/main" id="{4248E879-4E02-40E4-A966-61CB343CD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342" y="5446396"/>
            <a:ext cx="15033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Curiosity</a:t>
            </a:r>
            <a:endParaRPr lang="en-GB" altLang="en-US" sz="2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6AC907-5BB5-4FEB-A1B0-9F9C2CB2D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46" y="1473200"/>
            <a:ext cx="2408129" cy="16826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81118E-D6D2-45CB-8535-54D7BDC3BC3A}"/>
              </a:ext>
            </a:extLst>
          </p:cNvPr>
          <p:cNvSpPr/>
          <p:nvPr/>
        </p:nvSpPr>
        <p:spPr>
          <a:xfrm>
            <a:off x="1543259" y="3332827"/>
            <a:ext cx="116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Resilience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C9829-DB11-451E-B6F0-904820AAE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704" y="1213143"/>
            <a:ext cx="2127688" cy="21215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05C80D-1583-4B3D-9622-0FEFFF97BFDD}"/>
              </a:ext>
            </a:extLst>
          </p:cNvPr>
          <p:cNvSpPr/>
          <p:nvPr/>
        </p:nvSpPr>
        <p:spPr>
          <a:xfrm>
            <a:off x="4244535" y="3244334"/>
            <a:ext cx="1444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Self-Efficacy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6044CC-4D04-41DF-BB6B-775FBC0EB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342" y="1571786"/>
            <a:ext cx="1536325" cy="1530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5C1161-E9AC-4AAF-BC93-211C5A59C909}"/>
              </a:ext>
            </a:extLst>
          </p:cNvPr>
          <p:cNvSpPr/>
          <p:nvPr/>
        </p:nvSpPr>
        <p:spPr>
          <a:xfrm>
            <a:off x="7068703" y="3244334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Courage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CE71CD6A-0B7F-4D51-BA99-1B891CB1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Award Certificates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50C4872D-3E4A-40B4-AF72-A6E7E14AB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14475"/>
            <a:ext cx="7632700" cy="4578350"/>
          </a:xfrm>
        </p:spPr>
        <p:txBody>
          <a:bodyPr/>
          <a:lstStyle/>
          <a:p>
            <a:pPr algn="ctr"/>
            <a:r>
              <a:rPr lang="en-GB" altLang="en-US" sz="2800" dirty="0">
                <a:latin typeface="Times New Roman"/>
                <a:cs typeface="Times New Roman"/>
              </a:rPr>
              <a:t>Curriculum Learning award from your class teacher</a:t>
            </a:r>
          </a:p>
          <a:p>
            <a:pPr algn="ctr"/>
            <a:r>
              <a:rPr lang="en-GB" altLang="en-US" sz="2800" dirty="0">
                <a:latin typeface="Times New Roman"/>
                <a:cs typeface="Times New Roman"/>
              </a:rPr>
              <a:t>Mission Award from your class teacher</a:t>
            </a:r>
          </a:p>
          <a:p>
            <a:pPr algn="ctr"/>
            <a:r>
              <a:rPr lang="en-GB" altLang="en-US" sz="2800" dirty="0">
                <a:latin typeface="Times New Roman"/>
                <a:cs typeface="Times New Roman"/>
              </a:rPr>
              <a:t>Maths Award from Mrs </a:t>
            </a:r>
            <a:r>
              <a:rPr lang="en-GB" altLang="en-US" sz="2800" dirty="0" err="1">
                <a:latin typeface="Times New Roman"/>
                <a:cs typeface="Times New Roman"/>
              </a:rPr>
              <a:t>Dowsett</a:t>
            </a:r>
            <a:endParaRPr lang="en-GB" altLang="en-US" sz="2800" dirty="0">
              <a:latin typeface="Times New Roman"/>
              <a:cs typeface="Times New Roman"/>
            </a:endParaRPr>
          </a:p>
          <a:p>
            <a:pPr algn="ctr"/>
            <a:endParaRPr lang="en-GB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altLang="en-US" sz="2800" dirty="0">
                <a:latin typeface="Times New Roman"/>
                <a:cs typeface="Times New Roman"/>
              </a:rPr>
              <a:t>What have you done that you are proud of ?</a:t>
            </a:r>
          </a:p>
          <a:p>
            <a:pPr algn="ctr"/>
            <a:r>
              <a:rPr lang="en-GB" altLang="en-US" sz="2800" b="1" i="1" dirty="0">
                <a:latin typeface="Times New Roman"/>
                <a:cs typeface="Times New Roman"/>
              </a:rPr>
              <a:t>How have you lived, learned and loved in the Sacred Heart way?</a:t>
            </a:r>
          </a:p>
          <a:p>
            <a:pPr algn="ctr"/>
            <a:endParaRPr lang="en-GB" alt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27B7-D834-4BBE-BEB5-B7E8A807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Storytime: Read with a writer’s eye..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C0759A-E809-4D63-BAF5-90DB54BF8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743" y="1630319"/>
            <a:ext cx="4412098" cy="444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73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053FEF5E-C3AA-45A6-8A0E-CA2C036A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/>
            <a: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Praise Assembly</a:t>
            </a:r>
            <a:br>
              <a:rPr lang="en-GB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dirty="0">
                <a:latin typeface="Twinkl SemiBold" charset="0"/>
              </a:rPr>
              <a:t>Monday 13 December2021</a:t>
            </a:r>
            <a:endParaRPr lang="en-GB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TextBox 4">
            <a:extLst>
              <a:ext uri="{FF2B5EF4-FFF2-40B4-BE49-F238E27FC236}">
                <a16:creationId xmlns:a16="http://schemas.microsoft.com/office/drawing/2014/main" id="{16BF0B37-36A4-40CC-A7E6-092E65ABD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5768975"/>
            <a:ext cx="5330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</a:rPr>
              <a:t>Live, Learn, Love</a:t>
            </a:r>
          </a:p>
        </p:txBody>
      </p:sp>
      <p:sp>
        <p:nvSpPr>
          <p:cNvPr id="35844" name="TextBox 4">
            <a:hlinkClick r:id="rId2"/>
            <a:extLst>
              <a:ext uri="{FF2B5EF4-FFF2-40B4-BE49-F238E27FC236}">
                <a16:creationId xmlns:a16="http://schemas.microsoft.com/office/drawing/2014/main" id="{07A2072D-29F3-411E-9DE2-4ABCDDF0F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3898900"/>
            <a:ext cx="1027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35845" name="TextBox 1">
            <a:extLst>
              <a:ext uri="{FF2B5EF4-FFF2-40B4-BE49-F238E27FC236}">
                <a16:creationId xmlns:a16="http://schemas.microsoft.com/office/drawing/2014/main" id="{90AF6010-A97D-4B26-A8F2-0FCE9F400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5" y="3175000"/>
            <a:ext cx="1604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35846" name="Content Placeholder 1">
            <a:extLst>
              <a:ext uri="{FF2B5EF4-FFF2-40B4-BE49-F238E27FC236}">
                <a16:creationId xmlns:a16="http://schemas.microsoft.com/office/drawing/2014/main" id="{C3C3FCB8-FC67-4EFD-A539-6B75D7E6C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713" y="1609725"/>
            <a:ext cx="7632700" cy="4578350"/>
          </a:xfrm>
        </p:spPr>
        <p:txBody>
          <a:bodyPr/>
          <a:lstStyle/>
          <a:p>
            <a:r>
              <a:rPr lang="en-GB" altLang="en-US">
                <a:latin typeface="Twinkl" charset="0"/>
                <a:hlinkClick r:id="rId3"/>
              </a:rPr>
              <a:t>Bach</a:t>
            </a:r>
            <a:endParaRPr lang="en-GB" altLang="en-US">
              <a:latin typeface="Twinkl" charset="0"/>
            </a:endParaRPr>
          </a:p>
        </p:txBody>
      </p:sp>
      <p:pic>
        <p:nvPicPr>
          <p:cNvPr id="35847" name="Picture 7" descr="\\SH-SERVER-01\Staff$\latkins\Downloads\Heart.jpeg">
            <a:extLst>
              <a:ext uri="{FF2B5EF4-FFF2-40B4-BE49-F238E27FC236}">
                <a16:creationId xmlns:a16="http://schemas.microsoft.com/office/drawing/2014/main" id="{9E60DA97-8F7F-4F73-B4E0-1779657C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927225"/>
            <a:ext cx="516096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Box 1">
            <a:extLst>
              <a:ext uri="{FF2B5EF4-FFF2-40B4-BE49-F238E27FC236}">
                <a16:creationId xmlns:a16="http://schemas.microsoft.com/office/drawing/2014/main" id="{B88846AF-0D1D-440D-8975-D07B529EB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4638675"/>
            <a:ext cx="1787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hlinkClick r:id="rId5"/>
              </a:rPr>
              <a:t>Best of Beethoven</a:t>
            </a:r>
            <a:endParaRPr lang="en-GB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54FF2-DCDC-45BE-8D95-39689542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Synod- answers from every church to Pope Francis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F8884F-AE43-4957-897A-E1BF46359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8" y="1653436"/>
            <a:ext cx="8220075" cy="44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1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E4DDE-5AB5-4DCE-80DB-A689AFAF5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A917C4-4402-4CFA-93FF-15F383E60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428" y="442206"/>
            <a:ext cx="4333613" cy="597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9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C62F-C270-4377-A7BB-62A67C8B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Catholic Virtues- habits of behaviour. New banners!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DE4A5-4AE8-4E6C-8C56-A2007F29F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383" y="1734678"/>
            <a:ext cx="7632700" cy="4578880"/>
          </a:xfrm>
        </p:spPr>
        <p:txBody>
          <a:bodyPr/>
          <a:lstStyle/>
          <a:p>
            <a:r>
              <a:rPr lang="en-GB" sz="3600" b="1" dirty="0"/>
              <a:t>Rec Kindness</a:t>
            </a:r>
          </a:p>
          <a:p>
            <a:r>
              <a:rPr lang="en-GB" sz="3600" b="1" dirty="0"/>
              <a:t>Y1 Friendship</a:t>
            </a:r>
          </a:p>
          <a:p>
            <a:r>
              <a:rPr lang="en-GB" sz="3600" b="1" dirty="0"/>
              <a:t>Y2 Forgiveness</a:t>
            </a:r>
          </a:p>
          <a:p>
            <a:r>
              <a:rPr lang="en-GB" sz="3600" b="1" dirty="0"/>
              <a:t>Y3 Confidence</a:t>
            </a:r>
          </a:p>
          <a:p>
            <a:r>
              <a:rPr lang="en-GB" sz="3600" b="1" dirty="0"/>
              <a:t>Y4 Patience</a:t>
            </a:r>
          </a:p>
          <a:p>
            <a:r>
              <a:rPr lang="en-GB" sz="3600" b="1" dirty="0"/>
              <a:t>Y5 Compassion</a:t>
            </a:r>
          </a:p>
          <a:p>
            <a:r>
              <a:rPr lang="en-GB" sz="3600" b="1" dirty="0"/>
              <a:t>Y6 Love of Learning</a:t>
            </a:r>
          </a:p>
        </p:txBody>
      </p:sp>
    </p:spTree>
    <p:extLst>
      <p:ext uri="{BB962C8B-B14F-4D97-AF65-F5344CB8AC3E}">
        <p14:creationId xmlns:p14="http://schemas.microsoft.com/office/powerpoint/2010/main" val="3705119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4E3A8-C55F-4013-87F0-C2EA57170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New Parliament lunchtime stickers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B50881-3BFA-4006-B2EC-D354DF63D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888" y="1801491"/>
            <a:ext cx="7632700" cy="42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5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BFA5-C098-4857-8C4C-2099653F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Charm School &amp; Fantastic Walking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953175-6DE4-4E03-B69D-54D50A4CD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512" y="1582781"/>
            <a:ext cx="6407445" cy="45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76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790E50BA-9A16-4588-8847-4EBCCB17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2800" dirty="0">
                <a:latin typeface="Twinkl SemiBold" charset="0"/>
              </a:rPr>
              <a:t>East Midlands Regional News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64D519-5DD3-45DC-9493-55AC94C46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309" y="1531008"/>
            <a:ext cx="3817855" cy="48475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579AE3A7E4584491950772488CC775" ma:contentTypeVersion="14" ma:contentTypeDescription="Create a new document." ma:contentTypeScope="" ma:versionID="885628bfe76ee793053445f5a57a7881">
  <xsd:schema xmlns:xsd="http://www.w3.org/2001/XMLSchema" xmlns:xs="http://www.w3.org/2001/XMLSchema" xmlns:p="http://schemas.microsoft.com/office/2006/metadata/properties" xmlns:ns3="9c9960bf-3508-430b-9513-7ad72a65b437" xmlns:ns4="834283f3-b3f1-4061-9ec4-22b2c0780e26" targetNamespace="http://schemas.microsoft.com/office/2006/metadata/properties" ma:root="true" ma:fieldsID="153edba15c721aa0bcaad4060e68dd98" ns3:_="" ns4:_="">
    <xsd:import namespace="9c9960bf-3508-430b-9513-7ad72a65b437"/>
    <xsd:import namespace="834283f3-b3f1-4061-9ec4-22b2c0780e2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960bf-3508-430b-9513-7ad72a65b4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283f3-b3f1-4061-9ec4-22b2c0780e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3561D63-0EEE-4A55-99CC-CDA17BF704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51F3C1-FF68-4BED-A9B1-2F6642461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9960bf-3508-430b-9513-7ad72a65b437"/>
    <ds:schemaRef ds:uri="834283f3-b3f1-4061-9ec4-22b2c0780e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98CAF3-6AC6-434A-9C1A-93A51BD37494}">
  <ds:schemaRefs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9c9960bf-3508-430b-9513-7ad72a65b437"/>
    <ds:schemaRef ds:uri="http://schemas.openxmlformats.org/package/2006/metadata/core-properties"/>
    <ds:schemaRef ds:uri="http://schemas.microsoft.com/office/2006/documentManagement/types"/>
    <ds:schemaRef ds:uri="834283f3-b3f1-4061-9ec4-22b2c0780e26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9270</TotalTime>
  <Words>230</Words>
  <Application>Microsoft Office PowerPoint</Application>
  <PresentationFormat>On-screen Show (4:3)</PresentationFormat>
  <Paragraphs>61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Twinkl SemiBold</vt:lpstr>
      <vt:lpstr>Times New Roman</vt:lpstr>
      <vt:lpstr>Calibri</vt:lpstr>
      <vt:lpstr>Arial</vt:lpstr>
      <vt:lpstr>Twinkl</vt:lpstr>
      <vt:lpstr>Sassoon Infant Rg</vt:lpstr>
      <vt:lpstr>Office Theme</vt:lpstr>
      <vt:lpstr>Praise Assembly Monday 13 December 2021</vt:lpstr>
      <vt:lpstr>PowerPoint Presentation</vt:lpstr>
      <vt:lpstr>ADVENT- Week 3</vt:lpstr>
      <vt:lpstr>Synod- answers from every church to Pope Francis</vt:lpstr>
      <vt:lpstr>PowerPoint Presentation</vt:lpstr>
      <vt:lpstr>Catholic Virtues- habits of behaviour. New banners!</vt:lpstr>
      <vt:lpstr>New Parliament lunchtime stickers</vt:lpstr>
      <vt:lpstr>Charm School &amp; Fantastic Walking</vt:lpstr>
      <vt:lpstr>East Midlands Regional News</vt:lpstr>
      <vt:lpstr>Birmingham artist William Willard MBE</vt:lpstr>
      <vt:lpstr>    Storm Barra batters UK </vt:lpstr>
      <vt:lpstr>Omicron variant </vt:lpstr>
      <vt:lpstr>PowerPoint Presentation</vt:lpstr>
      <vt:lpstr>Diplomatic boycott-Countries pull out due to human rights concerns</vt:lpstr>
      <vt:lpstr>Tornado kills dozens in Kentucky</vt:lpstr>
      <vt:lpstr>PowerPoint Presentation</vt:lpstr>
      <vt:lpstr> The number of people who have received a booster or third dose vaccination for COVID-19 in the UK Over 20 million people have received a third vaccination.</vt:lpstr>
      <vt:lpstr>PowerPoint Presentation</vt:lpstr>
      <vt:lpstr>PowerPoint Presentation</vt:lpstr>
      <vt:lpstr>PowerPoint Presentation</vt:lpstr>
      <vt:lpstr>Line-Peter Doig 1959-British painter. White Canoe $11.3 million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KS2 Character Muscles</vt:lpstr>
      <vt:lpstr>Award Certificates</vt:lpstr>
      <vt:lpstr>Storytime: Read with a writer’s eye..</vt:lpstr>
      <vt:lpstr>Praise Assembly Monday 13 December2021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L Atkins</cp:lastModifiedBy>
  <cp:revision>453</cp:revision>
  <dcterms:created xsi:type="dcterms:W3CDTF">2014-10-01T16:09:27Z</dcterms:created>
  <dcterms:modified xsi:type="dcterms:W3CDTF">2021-12-11T14:59:08Z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0x01010029579AE3A7E4584491950772488CC775</vt:lpwstr>
  </property>
</Properties>
</file>